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5"/>
  </p:notesMasterIdLst>
  <p:sldIdLst>
    <p:sldId id="256" r:id="rId2"/>
    <p:sldId id="304" r:id="rId3"/>
    <p:sldId id="305" r:id="rId4"/>
    <p:sldId id="259" r:id="rId5"/>
    <p:sldId id="307" r:id="rId6"/>
    <p:sldId id="308" r:id="rId7"/>
    <p:sldId id="306" r:id="rId8"/>
    <p:sldId id="309" r:id="rId9"/>
    <p:sldId id="310" r:id="rId10"/>
    <p:sldId id="311" r:id="rId11"/>
    <p:sldId id="312" r:id="rId12"/>
    <p:sldId id="313" r:id="rId13"/>
    <p:sldId id="341" r:id="rId14"/>
    <p:sldId id="261" r:id="rId15"/>
    <p:sldId id="315" r:id="rId16"/>
    <p:sldId id="316" r:id="rId17"/>
    <p:sldId id="317" r:id="rId18"/>
    <p:sldId id="314" r:id="rId19"/>
    <p:sldId id="318" r:id="rId20"/>
    <p:sldId id="319" r:id="rId21"/>
    <p:sldId id="345" r:id="rId22"/>
    <p:sldId id="346" r:id="rId23"/>
    <p:sldId id="350" r:id="rId24"/>
    <p:sldId id="339" r:id="rId25"/>
    <p:sldId id="337" r:id="rId26"/>
    <p:sldId id="320" r:id="rId27"/>
    <p:sldId id="322" r:id="rId28"/>
    <p:sldId id="303" r:id="rId29"/>
    <p:sldId id="333" r:id="rId30"/>
    <p:sldId id="323" r:id="rId31"/>
    <p:sldId id="332" r:id="rId32"/>
    <p:sldId id="330" r:id="rId33"/>
    <p:sldId id="324" r:id="rId34"/>
    <p:sldId id="325" r:id="rId35"/>
    <p:sldId id="321" r:id="rId36"/>
    <p:sldId id="327" r:id="rId37"/>
    <p:sldId id="338" r:id="rId38"/>
    <p:sldId id="329" r:id="rId39"/>
    <p:sldId id="331" r:id="rId40"/>
    <p:sldId id="335" r:id="rId41"/>
    <p:sldId id="342" r:id="rId42"/>
    <p:sldId id="262" r:id="rId43"/>
    <p:sldId id="344" r:id="rId44"/>
  </p:sldIdLst>
  <p:sldSz cx="9144000" cy="5143500" type="screen16x9"/>
  <p:notesSz cx="6858000" cy="9144000"/>
  <p:embeddedFontLst>
    <p:embeddedFont>
      <p:font typeface="Bebas Neue" panose="020B0604020202020204" charset="0"/>
      <p:regular r:id="rId46"/>
    </p:embeddedFont>
    <p:embeddedFont>
      <p:font typeface="Rubik" panose="020B0604020202020204" charset="-79"/>
      <p:regular r:id="rId47"/>
      <p:bold r:id="rId48"/>
      <p:italic r:id="rId49"/>
      <p:boldItalic r:id="rId50"/>
    </p:embeddedFont>
    <p:embeddedFont>
      <p:font typeface="Rubik ExtraBold" panose="020B0604020202020204" charset="0"/>
      <p:bold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Inter Black" panose="020B0604020202020204" charset="0"/>
      <p:bold r:id="rId57"/>
    </p:embeddedFont>
    <p:embeddedFont>
      <p:font typeface="Audiowide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4E6802-DCED-4236-87B6-75A6E45AF6A3}">
  <a:tblStyle styleId="{DE4E6802-DCED-4236-87B6-75A6E45AF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5" d="100"/>
          <a:sy n="215" d="100"/>
        </p:scale>
        <p:origin x="22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801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c07f0c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c07f0c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0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683936ab3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683936ab3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71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683936ab3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683936ab3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614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258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892bdbd0b7_0_17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892bdbd0b7_0_17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58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011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36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03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42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19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473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385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107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093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696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258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412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683936ab3_0_2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683936ab3_0_2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047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01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460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85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28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279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311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611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436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62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836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777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986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683936ab3_0_2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683936ab3_0_2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140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450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96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07f0c12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c07f0c12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049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23b054b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23b054b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994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683936ab3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683936ab3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0156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683936ab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683936ab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754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683936ab3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683936ab3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790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2bdbd0b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2bdbd0b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047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13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07f0c12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c07f0c12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19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2bdbd0b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2bdbd0b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572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96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25" y="1678892"/>
            <a:ext cx="62406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965292"/>
            <a:ext cx="6240600" cy="4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l="71818" t="90" b="-532"/>
          <a:stretch/>
        </p:blipFill>
        <p:spPr>
          <a:xfrm rot="-5400000">
            <a:off x="3006824" y="3294425"/>
            <a:ext cx="599976" cy="31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/>
          </p:nvPr>
        </p:nvSpPr>
        <p:spPr>
          <a:xfrm>
            <a:off x="1572079" y="1443677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/>
          </p:nvPr>
        </p:nvSpPr>
        <p:spPr>
          <a:xfrm>
            <a:off x="5589299" y="1443675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572078" y="168707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4"/>
          </p:nvPr>
        </p:nvSpPr>
        <p:spPr>
          <a:xfrm>
            <a:off x="5589299" y="168707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5"/>
          </p:nvPr>
        </p:nvSpPr>
        <p:spPr>
          <a:xfrm>
            <a:off x="1572079" y="2587177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6"/>
          </p:nvPr>
        </p:nvSpPr>
        <p:spPr>
          <a:xfrm>
            <a:off x="5589299" y="2587175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7"/>
          </p:nvPr>
        </p:nvSpPr>
        <p:spPr>
          <a:xfrm>
            <a:off x="1572110" y="283057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5589305" y="283057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9" hasCustomPrompt="1"/>
          </p:nvPr>
        </p:nvSpPr>
        <p:spPr>
          <a:xfrm>
            <a:off x="719992" y="1445443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3" hasCustomPrompt="1"/>
          </p:nvPr>
        </p:nvSpPr>
        <p:spPr>
          <a:xfrm>
            <a:off x="719992" y="258303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7342" y="1443918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37342" y="258303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6"/>
          </p:nvPr>
        </p:nvSpPr>
        <p:spPr>
          <a:xfrm>
            <a:off x="1572079" y="3682102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7"/>
          </p:nvPr>
        </p:nvSpPr>
        <p:spPr>
          <a:xfrm>
            <a:off x="5589300" y="3682100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8"/>
          </p:nvPr>
        </p:nvSpPr>
        <p:spPr>
          <a:xfrm>
            <a:off x="1572110" y="392549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9"/>
          </p:nvPr>
        </p:nvSpPr>
        <p:spPr>
          <a:xfrm>
            <a:off x="5589305" y="392550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0" hasCustomPrompt="1"/>
          </p:nvPr>
        </p:nvSpPr>
        <p:spPr>
          <a:xfrm>
            <a:off x="719992" y="3670968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1" hasCustomPrompt="1"/>
          </p:nvPr>
        </p:nvSpPr>
        <p:spPr>
          <a:xfrm>
            <a:off x="4737342" y="3670968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D9D9D9">
                  <a:alpha val="13100"/>
                </a:srgbClr>
              </a:gs>
              <a:gs pos="100000">
                <a:schemeClr val="lt1">
                  <a:alpha val="131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2">
            <a:alphaModFix/>
          </a:blip>
          <a:srcRect t="64887" r="17369"/>
          <a:stretch/>
        </p:blipFill>
        <p:spPr>
          <a:xfrm rot="10800000">
            <a:off x="0" y="3337525"/>
            <a:ext cx="2920875" cy="18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0" y="798025"/>
            <a:ext cx="9144000" cy="33798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713225" y="2554200"/>
            <a:ext cx="679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2" hasCustomPrompt="1"/>
          </p:nvPr>
        </p:nvSpPr>
        <p:spPr>
          <a:xfrm>
            <a:off x="814724" y="1166550"/>
            <a:ext cx="1465800" cy="122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713225" y="3396000"/>
            <a:ext cx="6790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3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2">
            <a:alphaModFix/>
          </a:blip>
          <a:srcRect l="36773" r="12208" b="31224"/>
          <a:stretch/>
        </p:blipFill>
        <p:spPr>
          <a:xfrm rot="5399991" flipH="1">
            <a:off x="1523751" y="1346431"/>
            <a:ext cx="2983751" cy="60312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/>
          <p:nvPr/>
        </p:nvSpPr>
        <p:spPr>
          <a:xfrm>
            <a:off x="0" y="881850"/>
            <a:ext cx="9144000" cy="33798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2552100" y="1756875"/>
            <a:ext cx="58788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960200"/>
            <a:ext cx="1465800" cy="122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2552100" y="3386475"/>
            <a:ext cx="5878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l="8968" t="4524" r="54676" b="30468"/>
          <a:stretch/>
        </p:blipFill>
        <p:spPr>
          <a:xfrm rot="-9" flipH="1">
            <a:off x="-1" y="-60347"/>
            <a:ext cx="1940876" cy="520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 l="49883" t="4524" r="11833" b="30468"/>
          <a:stretch/>
        </p:blipFill>
        <p:spPr>
          <a:xfrm rot="-10799991">
            <a:off x="7126925" y="-60347"/>
            <a:ext cx="2043900" cy="520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l="7802" r="48339"/>
          <a:stretch/>
        </p:blipFill>
        <p:spPr>
          <a:xfrm>
            <a:off x="7859326" y="0"/>
            <a:ext cx="1284676" cy="43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l="48826" t="90" r="-9165" b="-532"/>
          <a:stretch/>
        </p:blipFill>
        <p:spPr>
          <a:xfrm>
            <a:off x="-32750" y="1767250"/>
            <a:ext cx="1284675" cy="311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798025"/>
            <a:ext cx="9144000" cy="33798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2880850" y="1421675"/>
            <a:ext cx="39366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2" hasCustomPrompt="1"/>
          </p:nvPr>
        </p:nvSpPr>
        <p:spPr>
          <a:xfrm>
            <a:off x="6964975" y="1622975"/>
            <a:ext cx="1465800" cy="122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2880850" y="3047375"/>
            <a:ext cx="393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94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11800" y="3202175"/>
            <a:ext cx="609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33075"/>
            <a:ext cx="1223100" cy="105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5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11800" y="4001900"/>
            <a:ext cx="6090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1022127" y="2639775"/>
            <a:ext cx="316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3"/>
          </p:nvPr>
        </p:nvSpPr>
        <p:spPr>
          <a:xfrm>
            <a:off x="4953273" y="2639775"/>
            <a:ext cx="316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022127" y="2957175"/>
            <a:ext cx="31686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953273" y="2957175"/>
            <a:ext cx="31686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D9D9D9">
                  <a:alpha val="13100"/>
                </a:srgbClr>
              </a:gs>
              <a:gs pos="100000">
                <a:schemeClr val="lt1">
                  <a:alpha val="131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r="56142"/>
          <a:stretch/>
        </p:blipFill>
        <p:spPr>
          <a:xfrm>
            <a:off x="7859326" y="751075"/>
            <a:ext cx="1284676" cy="43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l="71818" t="90" b="-532"/>
          <a:stretch/>
        </p:blipFill>
        <p:spPr>
          <a:xfrm>
            <a:off x="-101" y="1995838"/>
            <a:ext cx="599976" cy="31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007600" y="1249125"/>
            <a:ext cx="51291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007600" y="2571750"/>
            <a:ext cx="51291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4" r:id="rId14"/>
    <p:sldLayoutId id="2147483666" r:id="rId15"/>
    <p:sldLayoutId id="2147483671" r:id="rId16"/>
    <p:sldLayoutId id="2147483672" r:id="rId17"/>
    <p:sldLayoutId id="214748367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mailto:giorgosskourtsidis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700006" scaled="0"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/>
          <p:nvPr/>
        </p:nvSpPr>
        <p:spPr>
          <a:xfrm>
            <a:off x="-2367887" y="-5153535"/>
            <a:ext cx="515838" cy="125622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0" y="3409792"/>
            <a:ext cx="9143999" cy="1733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800" dirty="0" smtClean="0"/>
              <a:t/>
            </a:r>
            <a:br>
              <a:rPr lang="el-GR" sz="1800" dirty="0" smtClean="0"/>
            </a:br>
            <a:r>
              <a:rPr lang="el-GR" sz="1800" dirty="0" smtClean="0"/>
              <a:t/>
            </a:r>
            <a:br>
              <a:rPr lang="el-GR" sz="1800" dirty="0" smtClean="0"/>
            </a:br>
            <a:r>
              <a:rPr lang="el-GR" sz="1800" dirty="0" smtClean="0"/>
              <a:t>Γεώργιος </a:t>
            </a:r>
            <a:r>
              <a:rPr lang="el-GR" sz="1800" dirty="0" err="1" smtClean="0"/>
              <a:t>Σκουρτσίδης</a:t>
            </a:r>
            <a:endParaRPr lang="el-GR" sz="18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Αθήνα, Ιούνιος 2023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/>
          </p:nvPr>
        </p:nvSpPr>
        <p:spPr>
          <a:xfrm>
            <a:off x="1" y="0"/>
            <a:ext cx="9143999" cy="29652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l-GR" sz="1800" dirty="0"/>
              <a:t>ΔΗΜΙΟΥΡΓΙΑ ΚΑΤΑΝΕΜΗΜΕΝΟΥ-ΕΝΟΠΟΙΗΜΕΝΟΥ </a:t>
            </a:r>
            <a:r>
              <a:rPr lang="el-GR" sz="1800" dirty="0" smtClean="0"/>
              <a:t/>
            </a:r>
            <a:br>
              <a:rPr lang="el-GR" sz="1800" dirty="0" smtClean="0"/>
            </a:br>
            <a:r>
              <a:rPr lang="el-GR" sz="1800" dirty="0" smtClean="0"/>
              <a:t>ΣΥΣΤΗΜΑΤΟΣ </a:t>
            </a:r>
            <a:r>
              <a:rPr lang="el-GR" sz="1800" dirty="0"/>
              <a:t>ΕΠΕΞΕΡΓΑΣΙΑΣ</a:t>
            </a:r>
            <a:br>
              <a:rPr lang="el-GR" sz="1800" dirty="0"/>
            </a:br>
            <a:r>
              <a:rPr lang="el-GR" sz="1800" dirty="0"/>
              <a:t>ΔΕΔΟΜΕΝΩΝ </a:t>
            </a:r>
            <a:r>
              <a:rPr lang="el-GR" sz="1800" dirty="0" smtClean="0"/>
              <a:t>ΑΠΟ</a:t>
            </a:r>
            <a:r>
              <a:rPr lang="en-US" sz="1800" dirty="0" smtClean="0"/>
              <a:t> </a:t>
            </a:r>
            <a:r>
              <a:rPr lang="el-GR" sz="1800" dirty="0" smtClean="0"/>
              <a:t>ΒΙΟΜΗΧΑΝΙΚΑ ΠΡΩΤΟΚΟΛΛΑ</a:t>
            </a:r>
            <a:br>
              <a:rPr lang="el-GR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l-GR" sz="1400" dirty="0" smtClean="0">
                <a:solidFill>
                  <a:schemeClr val="dk2"/>
                </a:solidFill>
              </a:rPr>
              <a:t>Διπλωματική εργασία</a:t>
            </a: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1026" name="Picture 2" descr="Αρχείο:Εθνικό Μετσόβειο Πολυτεχνείο.svg - Βικιπαίδει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34" y="2470469"/>
            <a:ext cx="1260130" cy="12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7"/>
          <p:cNvPicPr preferRelativeResize="0"/>
          <p:nvPr/>
        </p:nvPicPr>
        <p:blipFill rotWithShape="1">
          <a:blip r:embed="rId3">
            <a:alphaModFix/>
          </a:blip>
          <a:srcRect l="36773" r="12208" b="31224"/>
          <a:stretch/>
        </p:blipFill>
        <p:spPr>
          <a:xfrm rot="-5400009" flipH="1">
            <a:off x="4636501" y="-1530444"/>
            <a:ext cx="2983751" cy="603124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7"/>
          <p:cNvSpPr txBox="1">
            <a:spLocks noGrp="1"/>
          </p:cNvSpPr>
          <p:nvPr>
            <p:ph type="title"/>
          </p:nvPr>
        </p:nvSpPr>
        <p:spPr>
          <a:xfrm>
            <a:off x="713225" y="2554200"/>
            <a:ext cx="679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Μελέτη περίπτωσης</a:t>
            </a:r>
            <a:endParaRPr dirty="0"/>
          </a:p>
        </p:txBody>
      </p:sp>
      <p:sp>
        <p:nvSpPr>
          <p:cNvPr id="674" name="Google Shape;674;p47"/>
          <p:cNvSpPr txBox="1">
            <a:spLocks noGrp="1"/>
          </p:cNvSpPr>
          <p:nvPr>
            <p:ph type="subTitle" idx="1"/>
          </p:nvPr>
        </p:nvSpPr>
        <p:spPr>
          <a:xfrm>
            <a:off x="1034544" y="3396000"/>
            <a:ext cx="6790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l-GR" dirty="0" smtClean="0"/>
              <a:t>Παρουσίαση της εφαρμογής</a:t>
            </a:r>
            <a:endParaRPr dirty="0"/>
          </a:p>
        </p:txBody>
      </p:sp>
      <p:sp>
        <p:nvSpPr>
          <p:cNvPr id="675" name="Google Shape;675;p47"/>
          <p:cNvSpPr txBox="1">
            <a:spLocks noGrp="1"/>
          </p:cNvSpPr>
          <p:nvPr>
            <p:ph type="title" idx="2"/>
          </p:nvPr>
        </p:nvSpPr>
        <p:spPr>
          <a:xfrm>
            <a:off x="814724" y="1166550"/>
            <a:ext cx="1465800" cy="122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5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46"/>
          <p:cNvPicPr preferRelativeResize="0"/>
          <p:nvPr/>
        </p:nvPicPr>
        <p:blipFill rotWithShape="1">
          <a:blip r:embed="rId3">
            <a:alphaModFix/>
          </a:blip>
          <a:srcRect l="33492" t="48576" r="12206" b="46529"/>
          <a:stretch/>
        </p:blipFill>
        <p:spPr>
          <a:xfrm rot="10799991" flipH="1">
            <a:off x="1" y="-16347"/>
            <a:ext cx="3175725" cy="42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6"/>
          <p:cNvPicPr preferRelativeResize="0"/>
          <p:nvPr/>
        </p:nvPicPr>
        <p:blipFill rotWithShape="1">
          <a:blip r:embed="rId4">
            <a:alphaModFix/>
          </a:blip>
          <a:srcRect l="62191" t="2315" b="9306"/>
          <a:stretch/>
        </p:blipFill>
        <p:spPr>
          <a:xfrm rot="-5400000">
            <a:off x="2522700" y="638925"/>
            <a:ext cx="2008700" cy="70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6"/>
          <p:cNvSpPr/>
          <p:nvPr/>
        </p:nvSpPr>
        <p:spPr>
          <a:xfrm>
            <a:off x="720000" y="2496150"/>
            <a:ext cx="3591900" cy="94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Προσομοίωση δεδομένων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Δεν είναι ξεκάθαρο τι είδους πληροφορία είναι χρήσιμο να παρουσιαστεί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Έγιναν υποθέσεις</a:t>
            </a: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l-GR" dirty="0"/>
              <a:t>Περιορισμοί</a:t>
            </a:r>
            <a:endParaRPr dirty="0"/>
          </a:p>
        </p:txBody>
      </p:sp>
      <p:sp>
        <p:nvSpPr>
          <p:cNvPr id="657" name="Google Shape;657;p46"/>
          <p:cNvSpPr/>
          <p:nvPr/>
        </p:nvSpPr>
        <p:spPr>
          <a:xfrm>
            <a:off x="1414800" y="1481425"/>
            <a:ext cx="2897100" cy="69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l-GR" sz="2000" dirty="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rPr>
              <a:t>Έλλειψη </a:t>
            </a:r>
            <a:r>
              <a:rPr lang="el-GR" sz="2000" dirty="0" smtClean="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rPr>
              <a:t>πραγματικών </a:t>
            </a:r>
            <a:r>
              <a:rPr lang="el-GR" sz="2000" dirty="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rPr>
              <a:t>δεδομένων</a:t>
            </a:r>
          </a:p>
        </p:txBody>
      </p:sp>
      <p:sp>
        <p:nvSpPr>
          <p:cNvPr id="658" name="Google Shape;658;p46"/>
          <p:cNvSpPr/>
          <p:nvPr/>
        </p:nvSpPr>
        <p:spPr>
          <a:xfrm>
            <a:off x="720000" y="1481425"/>
            <a:ext cx="694800" cy="694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6"/>
          <p:cNvSpPr/>
          <p:nvPr/>
        </p:nvSpPr>
        <p:spPr>
          <a:xfrm>
            <a:off x="4832100" y="2496150"/>
            <a:ext cx="3591900" cy="1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Απαιτείται χρήση κατανεμημένων συστημάτων, ανάπτυξη σε έναν υπολογιστή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Προσομοίωση με χρήση </a:t>
            </a:r>
            <a:r>
              <a:rPr lang="en-US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Docker containers</a:t>
            </a: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5533606" y="1481425"/>
            <a:ext cx="2897100" cy="69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 dirty="0" smtClean="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rPr>
              <a:t>Υπολογιστικοί πόροι</a:t>
            </a:r>
            <a:endParaRPr sz="2000" dirty="0">
              <a:solidFill>
                <a:schemeClr val="dk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4838806" y="1481425"/>
            <a:ext cx="694800" cy="694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46"/>
          <p:cNvGrpSpPr/>
          <p:nvPr/>
        </p:nvGrpSpPr>
        <p:grpSpPr>
          <a:xfrm>
            <a:off x="5016570" y="1659192"/>
            <a:ext cx="339253" cy="339253"/>
            <a:chOff x="2085525" y="4992125"/>
            <a:chExt cx="481825" cy="481825"/>
          </a:xfrm>
        </p:grpSpPr>
        <p:sp>
          <p:nvSpPr>
            <p:cNvPr id="666" name="Google Shape;666;p4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664;p46"/>
          <p:cNvSpPr/>
          <p:nvPr/>
        </p:nvSpPr>
        <p:spPr>
          <a:xfrm>
            <a:off x="720000" y="1481425"/>
            <a:ext cx="694800" cy="694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665;p46"/>
          <p:cNvGrpSpPr/>
          <p:nvPr/>
        </p:nvGrpSpPr>
        <p:grpSpPr>
          <a:xfrm>
            <a:off x="897764" y="1659192"/>
            <a:ext cx="339253" cy="339253"/>
            <a:chOff x="2085525" y="4992125"/>
            <a:chExt cx="481825" cy="481825"/>
          </a:xfrm>
        </p:grpSpPr>
        <p:sp>
          <p:nvSpPr>
            <p:cNvPr id="22" name="Google Shape;666;p4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67;p4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0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03774" y="-2492776"/>
            <a:ext cx="3169700" cy="43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 l="72596" t="28022" r="-6453" b="21449"/>
          <a:stretch/>
        </p:blipFill>
        <p:spPr>
          <a:xfrm rot="10800000" flipH="1">
            <a:off x="-9775" y="-29300"/>
            <a:ext cx="1003001" cy="21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l-GR" dirty="0"/>
              <a:t>Καθορισμός πλαισίου</a:t>
            </a:r>
            <a:endParaRPr b="1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725" y="1706880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Βιομηχανική μονάδα παραγωγής</a:t>
            </a:r>
            <a:endParaRPr lang="el-GR" dirty="0">
              <a:latin typeface="Arial (Body)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1719" y="2045434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Μετρήσεις θερμοκρασίας, πίεσης, ισχύς (4,3,3 αισθητήρες αντίστοιχα)</a:t>
            </a:r>
            <a:endParaRPr lang="el-GR" dirty="0">
              <a:latin typeface="Arial (Body)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1719" y="2415250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Μία μέτρηση ανά αισθητήρα ανά δευτερόλεπτο</a:t>
            </a:r>
            <a:endParaRPr lang="el-GR" dirty="0">
              <a:latin typeface="Arial (Body)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1718" y="2803077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Χρήση πρωτοκόλλου </a:t>
            </a:r>
            <a:r>
              <a:rPr lang="en-US" dirty="0" smtClean="0">
                <a:latin typeface="Arial (Body)"/>
              </a:rPr>
              <a:t>Modbus</a:t>
            </a:r>
            <a:r>
              <a:rPr lang="el-GR" dirty="0" smtClean="0">
                <a:latin typeface="Arial (Body)"/>
              </a:rPr>
              <a:t> και </a:t>
            </a:r>
            <a:r>
              <a:rPr lang="en-US" dirty="0" smtClean="0">
                <a:latin typeface="Arial (Body)"/>
              </a:rPr>
              <a:t>PLC4X</a:t>
            </a:r>
            <a:endParaRPr lang="el-GR" dirty="0"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3066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8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t="60114" r="29814"/>
          <a:stretch/>
        </p:blipFill>
        <p:spPr>
          <a:xfrm>
            <a:off x="5191175" y="0"/>
            <a:ext cx="3952724" cy="14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Ροή των δεδομένων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775"/>
            <a:ext cx="9062720" cy="2332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t="60114" r="29814"/>
          <a:stretch/>
        </p:blipFill>
        <p:spPr>
          <a:xfrm>
            <a:off x="5191175" y="0"/>
            <a:ext cx="3952724" cy="14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Προσομοίωση δεδομένων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796525" y="1462750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Ορίζεται μέση τιμή και τυπική απόκλιση για κάθε αισθητήρα</a:t>
            </a:r>
            <a:endParaRPr lang="el-GR" dirty="0">
              <a:latin typeface="Arial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524" y="1838670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Παράμετρος «</a:t>
            </a:r>
            <a:r>
              <a:rPr lang="en-US" dirty="0" err="1" smtClean="0">
                <a:latin typeface="Arial (Body)"/>
              </a:rPr>
              <a:t>daily_seasonality</a:t>
            </a:r>
            <a:r>
              <a:rPr lang="el-GR" dirty="0" smtClean="0">
                <a:latin typeface="Arial (Body)"/>
              </a:rPr>
              <a:t>», ημιτονοειδής συνάρτηση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796525" y="1086830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Χρήση </a:t>
            </a:r>
            <a:r>
              <a:rPr lang="en-US" dirty="0" smtClean="0">
                <a:latin typeface="Arial (Body)"/>
              </a:rPr>
              <a:t>Python </a:t>
            </a:r>
            <a:r>
              <a:rPr lang="el-GR" dirty="0" smtClean="0">
                <a:latin typeface="Arial (Body)"/>
              </a:rPr>
              <a:t>κώδικα</a:t>
            </a:r>
            <a:endParaRPr lang="el-GR" dirty="0">
              <a:latin typeface="Arial (Body)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6524" y="2214590"/>
            <a:ext cx="4572000" cy="810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Οι τιμές παράγονται τελικά από το συνδυασμό:</a:t>
            </a:r>
          </a:p>
          <a:p>
            <a:pPr marL="457200" indent="269875">
              <a:lnSpc>
                <a:spcPts val="1425"/>
              </a:lnSpc>
            </a:pPr>
            <a:r>
              <a:rPr lang="el-GR" dirty="0" smtClean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l-GR" dirty="0" smtClean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dirty="0" smtClean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Μέση </a:t>
            </a:r>
            <a:r>
              <a:rPr lang="el-GR" dirty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τιμή + τυπική απόκλιση + τυχαίος θόρυβος + </a:t>
            </a:r>
            <a:r>
              <a:rPr lang="en-US" dirty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daily</a:t>
            </a:r>
            <a:r>
              <a:rPr lang="el-GR" dirty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dirty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seasonality</a:t>
            </a:r>
            <a:r>
              <a:rPr lang="el-GR" dirty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0360" y="3025068"/>
            <a:ext cx="5028164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Arial (Body)"/>
                <a:ea typeface="Calibri" panose="020F0502020204030204" pitchFamily="34" charset="0"/>
                <a:cs typeface="Times New Roman" panose="02020603050405020304" pitchFamily="18" charset="0"/>
              </a:rPr>
              <a:t>Προστίθεται μια τυχαία τιμή με πιθανότητα 1/10, για να προσομοιώσει εξωγενής παράγοντες.</a:t>
            </a:r>
          </a:p>
        </p:txBody>
      </p:sp>
    </p:spTree>
    <p:extLst>
      <p:ext uri="{BB962C8B-B14F-4D97-AF65-F5344CB8AC3E}">
        <p14:creationId xmlns:p14="http://schemas.microsoft.com/office/powerpoint/2010/main" val="10830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1542960" y="343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Προσομοίωση δεδομένων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80" y="1058967"/>
            <a:ext cx="7123520" cy="36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Plc</a:t>
            </a:r>
            <a:r>
              <a:rPr lang="el-GR" sz="2400" dirty="0"/>
              <a:t>4</a:t>
            </a:r>
            <a:r>
              <a:rPr lang="en-US" sz="2400" dirty="0"/>
              <a:t>x Modbus Client</a:t>
            </a:r>
            <a:r>
              <a:rPr lang="el-GR" sz="2400" dirty="0"/>
              <a:t> – </a:t>
            </a:r>
            <a:r>
              <a:rPr lang="en-US" sz="2400" dirty="0"/>
              <a:t>Kafka Producer</a:t>
            </a:r>
            <a:endParaRPr lang="el-G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48925" y="149797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Κάθε κατηγορία μέτρησης σε άλλο </a:t>
            </a:r>
            <a:r>
              <a:rPr lang="en-US" dirty="0" smtClean="0">
                <a:latin typeface="Arial (Body)"/>
              </a:rPr>
              <a:t>topic (</a:t>
            </a:r>
            <a:r>
              <a:rPr lang="el-GR" dirty="0" smtClean="0">
                <a:latin typeface="Arial (Body)"/>
              </a:rPr>
              <a:t>πχ </a:t>
            </a:r>
            <a:r>
              <a:rPr lang="en-US" i="1" dirty="0"/>
              <a:t>streaming</a:t>
            </a:r>
            <a:r>
              <a:rPr lang="el-GR" i="1" dirty="0"/>
              <a:t>.</a:t>
            </a:r>
            <a:r>
              <a:rPr lang="en-US" i="1" dirty="0"/>
              <a:t>input</a:t>
            </a:r>
            <a:r>
              <a:rPr lang="el-GR" i="1" dirty="0"/>
              <a:t>.</a:t>
            </a:r>
            <a:r>
              <a:rPr lang="en-US" i="1" dirty="0" err="1" smtClean="0"/>
              <a:t>temperatureMeasurements</a:t>
            </a:r>
            <a:r>
              <a:rPr lang="el-GR" i="1" dirty="0" smtClean="0"/>
              <a:t>)</a:t>
            </a:r>
            <a:endParaRPr lang="el-GR" dirty="0">
              <a:latin typeface="Arial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924" y="187389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Partitions </a:t>
            </a:r>
            <a:r>
              <a:rPr lang="el-GR" dirty="0" smtClean="0">
                <a:latin typeface="Arial (Body)"/>
              </a:rPr>
              <a:t>ίσα με τον αριθμό αισθητήρων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948923" y="112205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Metadata </a:t>
            </a:r>
            <a:r>
              <a:rPr lang="el-GR" dirty="0" smtClean="0">
                <a:latin typeface="Arial (Body)"/>
              </a:rPr>
              <a:t>των αισθητήρων σε </a:t>
            </a:r>
            <a:r>
              <a:rPr lang="en-US" dirty="0" smtClean="0">
                <a:latin typeface="Arial (Body)"/>
              </a:rPr>
              <a:t>Postgres</a:t>
            </a:r>
            <a:endParaRPr lang="el-GR" dirty="0">
              <a:latin typeface="Arial (Body)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8922" y="2271333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Οι τιμές του κάθε αισθητήρα καταλήγουν σε διαφορετικό </a:t>
            </a:r>
            <a:r>
              <a:rPr lang="en-US" dirty="0" smtClean="0">
                <a:latin typeface="Arial (Body)"/>
              </a:rPr>
              <a:t>partition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634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t="60114" r="29814"/>
          <a:stretch/>
        </p:blipFill>
        <p:spPr>
          <a:xfrm>
            <a:off x="5191175" y="0"/>
            <a:ext cx="3952724" cy="14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Χρήση </a:t>
            </a:r>
            <a:r>
              <a:rPr lang="en-US" dirty="0" smtClean="0"/>
              <a:t>Spring Boot</a:t>
            </a:r>
            <a:endParaRPr dirty="0"/>
          </a:p>
        </p:txBody>
      </p:sp>
      <p:sp>
        <p:nvSpPr>
          <p:cNvPr id="243" name="Google Shape;243;p35"/>
          <p:cNvSpPr txBox="1"/>
          <p:nvPr/>
        </p:nvSpPr>
        <p:spPr>
          <a:xfrm>
            <a:off x="1316800" y="2722531"/>
            <a:ext cx="1188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20XX</a:t>
            </a:r>
            <a:endParaRPr sz="24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4453075" y="1403975"/>
            <a:ext cx="3977700" cy="804600"/>
          </a:xfrm>
          <a:prstGeom prst="chevron">
            <a:avLst>
              <a:gd name="adj" fmla="val 420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720000" y="1400225"/>
            <a:ext cx="3977700" cy="808500"/>
          </a:xfrm>
          <a:prstGeom prst="homePlate">
            <a:avLst>
              <a:gd name="adj" fmla="val 414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1122150" y="1497975"/>
            <a:ext cx="278437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Rest</a:t>
            </a:r>
            <a:endParaRPr sz="1200" b="1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4884224" y="1497975"/>
            <a:ext cx="2923735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Spring Kafka</a:t>
            </a:r>
            <a:endParaRPr sz="1200" b="1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985775" y="1951450"/>
            <a:ext cx="3245700" cy="26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1122150" y="2535807"/>
            <a:ext cx="2975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Δυνατότητα παροχής πληροφοριών με χρήση </a:t>
            </a:r>
            <a:r>
              <a:rPr lang="en-US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REST API</a:t>
            </a: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n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Swagger UI</a:t>
            </a: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1122150" y="2298807"/>
            <a:ext cx="29751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Πληροφορίες</a:t>
            </a:r>
            <a:endParaRPr sz="24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1122150" y="3672723"/>
            <a:ext cx="2975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Ενσωματωμένα εργαλεία </a:t>
            </a:r>
            <a:r>
              <a:rPr lang="en-US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monitoring (Actuator)</a:t>
            </a: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n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Logging </a:t>
            </a: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και </a:t>
            </a:r>
            <a:r>
              <a:rPr lang="en-US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configuration </a:t>
            </a: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για παραγωγικό περιβάλλον</a:t>
            </a: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1122150" y="3435723"/>
            <a:ext cx="29751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Ευκολία ανάπτυξης</a:t>
            </a:r>
            <a:endParaRPr sz="24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4747850" y="1951450"/>
            <a:ext cx="3245700" cy="26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4884225" y="2535807"/>
            <a:ext cx="2975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Ρυθμίστηκε ώστε να κατασκευάζονται αυτόματα τα </a:t>
            </a:r>
            <a:r>
              <a:rPr lang="en-US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topics</a:t>
            </a: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partitions, replicas</a:t>
            </a: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4884225" y="2298807"/>
            <a:ext cx="29751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Admin</a:t>
            </a:r>
            <a:endParaRPr sz="24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4884225" y="3672723"/>
            <a:ext cx="2975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</a:pP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Ενσωμάτωση του </a:t>
            </a:r>
            <a:r>
              <a:rPr lang="en-US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Spring Boot </a:t>
            </a: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και του </a:t>
            </a:r>
            <a:r>
              <a:rPr lang="en-US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Kafka Streams </a:t>
            </a:r>
            <a:r>
              <a:rPr lang="el-GR" sz="12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στην ίδια εφαρμογή</a:t>
            </a: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4884225" y="3435723"/>
            <a:ext cx="29751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Kafka Streams</a:t>
            </a:r>
            <a:endParaRPr sz="24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397114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Kafka Streams</a:t>
            </a:r>
            <a:endParaRPr lang="el-G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48925" y="149797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Ξεχωριστός χειρισμός για κάθε κατηγορία μέτρησης</a:t>
            </a:r>
            <a:endParaRPr lang="el-GR" dirty="0">
              <a:latin typeface="Arial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924" y="187389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3 στιγμιότυπα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948923" y="112205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Aggregation </a:t>
            </a:r>
            <a:r>
              <a:rPr lang="el-GR" dirty="0" smtClean="0">
                <a:latin typeface="Arial (Body)"/>
              </a:rPr>
              <a:t>με </a:t>
            </a:r>
            <a:r>
              <a:rPr lang="en-US" dirty="0" smtClean="0">
                <a:latin typeface="Arial (Body)"/>
              </a:rPr>
              <a:t>time window</a:t>
            </a:r>
            <a:endParaRPr lang="el-GR" dirty="0">
              <a:latin typeface="Arial (Body)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8922" y="2271333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Aggregated </a:t>
            </a:r>
            <a:r>
              <a:rPr lang="el-GR" dirty="0" smtClean="0">
                <a:latin typeface="Arial (Body)"/>
              </a:rPr>
              <a:t>τιμές πίσω στο </a:t>
            </a:r>
            <a:r>
              <a:rPr lang="en-US" dirty="0" smtClean="0">
                <a:latin typeface="Arial (Body)"/>
              </a:rPr>
              <a:t>Kafka</a:t>
            </a:r>
            <a:r>
              <a:rPr lang="el-GR" dirty="0" smtClean="0">
                <a:latin typeface="Arial (Body)"/>
              </a:rPr>
              <a:t> και στην </a:t>
            </a:r>
            <a:r>
              <a:rPr lang="en-US" dirty="0" err="1" smtClean="0">
                <a:latin typeface="Arial (Body)"/>
              </a:rPr>
              <a:t>InfluxDB</a:t>
            </a:r>
            <a:endParaRPr lang="el-GR" dirty="0"/>
          </a:p>
        </p:txBody>
      </p:sp>
      <p:sp>
        <p:nvSpPr>
          <p:cNvPr id="11" name="TextBox 10"/>
          <p:cNvSpPr txBox="1"/>
          <p:nvPr/>
        </p:nvSpPr>
        <p:spPr>
          <a:xfrm>
            <a:off x="948922" y="262573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Dead letter queue (DLQ)</a:t>
            </a:r>
            <a:endParaRPr lang="el-GR" dirty="0"/>
          </a:p>
        </p:txBody>
      </p:sp>
      <p:sp>
        <p:nvSpPr>
          <p:cNvPr id="12" name="TextBox 11"/>
          <p:cNvSpPr txBox="1"/>
          <p:nvPr/>
        </p:nvSpPr>
        <p:spPr>
          <a:xfrm>
            <a:off x="948922" y="2955030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Για κάθε αισθητήρα η πιο πρόσφατη τιμή αποθηκεύεται σε </a:t>
            </a:r>
            <a:r>
              <a:rPr lang="en-US" dirty="0" err="1" smtClean="0">
                <a:latin typeface="Arial (Body)"/>
              </a:rPr>
              <a:t>Redis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5681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03774" y="-2492776"/>
            <a:ext cx="3169700" cy="43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 l="72596" t="28022" r="-6453" b="21449"/>
          <a:stretch/>
        </p:blipFill>
        <p:spPr>
          <a:xfrm rot="10800000" flipH="1">
            <a:off x="-9775" y="-29300"/>
            <a:ext cx="1003001" cy="21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1" dirty="0" smtClean="0">
                <a:latin typeface="Audiowide"/>
                <a:ea typeface="Audiowide"/>
                <a:cs typeface="Audiowide"/>
                <a:sym typeface="Audiowide"/>
              </a:rPr>
              <a:t>Περιγραφή του θέματος</a:t>
            </a:r>
            <a:endParaRPr b="1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725" y="1706880"/>
            <a:ext cx="740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/>
              <a:t>Στην Αυτοματοποιημένη Βιομηχανία (</a:t>
            </a:r>
            <a:r>
              <a:rPr lang="el-GR" dirty="0" err="1"/>
              <a:t>IIoT</a:t>
            </a:r>
            <a:r>
              <a:rPr lang="el-GR" dirty="0"/>
              <a:t>) προϋπάρχουν μονολιθικά συστήματα και πληθώρα διαφορετικών πρωτοκόλλων </a:t>
            </a:r>
            <a:r>
              <a:rPr lang="el-GR" dirty="0" smtClean="0"/>
              <a:t>επικοινωνίας</a:t>
            </a:r>
            <a:endParaRPr lang="el-GR" dirty="0">
              <a:latin typeface="Arial (Body)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1719" y="2185450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Μεγάλος </a:t>
            </a:r>
            <a:r>
              <a:rPr lang="el-GR" dirty="0">
                <a:latin typeface="Arial (Body)"/>
              </a:rPr>
              <a:t>όγκος </a:t>
            </a:r>
            <a:r>
              <a:rPr lang="el-GR" dirty="0" smtClean="0">
                <a:latin typeface="Arial (Body)"/>
              </a:rPr>
              <a:t>δεδομένων</a:t>
            </a:r>
            <a:endParaRPr lang="el-GR" dirty="0">
              <a:latin typeface="Arial (Body)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1713" y="2493227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Ανομοιογενής μορφή</a:t>
            </a:r>
            <a:endParaRPr lang="el-GR" dirty="0">
              <a:latin typeface="Arial (Body)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1720" y="2803777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Συνεχής παραγωγή δεδομένων</a:t>
            </a:r>
            <a:endParaRPr lang="el-GR" dirty="0">
              <a:latin typeface="Arial (Body)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4720" y="3377454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latin typeface="Arial (Body)"/>
              </a:rPr>
              <a:t>Λύση:  </a:t>
            </a:r>
            <a:r>
              <a:rPr lang="el-GR" dirty="0" smtClean="0">
                <a:latin typeface="Arial (Body)"/>
              </a:rPr>
              <a:t>Δημιουργία ενός κατανεμημένου και ενοποιημένου συστήματος επεξεργασίας</a:t>
            </a:r>
            <a:endParaRPr lang="el-GR" b="1" dirty="0"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65312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O</a:t>
            </a:r>
            <a:r>
              <a:rPr lang="el-GR" sz="2400" dirty="0" err="1" smtClean="0"/>
              <a:t>πτικοποίηση</a:t>
            </a:r>
            <a:r>
              <a:rPr lang="el-GR" sz="2400" dirty="0" smtClean="0"/>
              <a:t> της επεξεργασίας</a:t>
            </a:r>
            <a:endParaRPr lang="el-GR" sz="2400" dirty="0"/>
          </a:p>
        </p:txBody>
      </p:sp>
      <p:pic>
        <p:nvPicPr>
          <p:cNvPr id="8194" name="Picture 2" descr="https://raw.githubusercontent.com/SkourtsidisGiorgos/ntua-streaming-iot/main/doc/screenshots/Screenshot%20from%202023-05-08%2022-46-05.png?token=GHSAT0AAAAAACARYHEHHLN4ZHLDU4H7MORYZDWIT4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81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03774" y="-2492776"/>
            <a:ext cx="3169700" cy="43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8" descr="https://raw.githubusercontent.com/SkourtsidisGiorgos/ntua-streaming-iot/main/doc/screenshots/overview.png?token=GHSAT0AAAAAACARYHEH44REENDNTGCSST4CZDWKXV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" y="1737697"/>
            <a:ext cx="6237949" cy="235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71" y="1554817"/>
            <a:ext cx="2727046" cy="2537668"/>
          </a:xfrm>
          <a:prstGeom prst="rect">
            <a:avLst/>
          </a:prstGeom>
        </p:spPr>
      </p:pic>
      <p:sp>
        <p:nvSpPr>
          <p:cNvPr id="14" name="Google Shape;242;p35"/>
          <p:cNvSpPr txBox="1">
            <a:spLocks/>
          </p:cNvSpPr>
          <p:nvPr/>
        </p:nvSpPr>
        <p:spPr>
          <a:xfrm>
            <a:off x="335280" y="445025"/>
            <a:ext cx="8808720" cy="110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udiowide"/>
              <a:buNone/>
              <a:defRPr sz="4600" b="1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Bebas Neue"/>
              <a:buNone/>
              <a:defRPr sz="8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Bebas Neue"/>
              <a:buNone/>
              <a:defRPr sz="8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Bebas Neue"/>
              <a:buNone/>
              <a:defRPr sz="8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Bebas Neue"/>
              <a:buNone/>
              <a:defRPr sz="8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Bebas Neue"/>
              <a:buNone/>
              <a:defRPr sz="8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Bebas Neue"/>
              <a:buNone/>
              <a:defRPr sz="8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Bebas Neue"/>
              <a:buNone/>
              <a:defRPr sz="8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Bebas Neue"/>
              <a:buNone/>
              <a:defRPr sz="8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l-GR" sz="2400" dirty="0" smtClean="0"/>
              <a:t>Γραφικό περιβάλλον: </a:t>
            </a:r>
            <a:br>
              <a:rPr lang="el-GR" sz="2400" dirty="0" smtClean="0"/>
            </a:br>
            <a:r>
              <a:rPr lang="el-GR" sz="1800" dirty="0" smtClean="0"/>
              <a:t>Γενική σελίδα και λεπτομέρειες ενός αισθητήρα</a:t>
            </a:r>
            <a:endParaRPr lang="el-GR" sz="1800" dirty="0"/>
          </a:p>
        </p:txBody>
      </p:sp>
    </p:spTree>
    <p:extLst>
      <p:ext uri="{BB962C8B-B14F-4D97-AF65-F5344CB8AC3E}">
        <p14:creationId xmlns:p14="http://schemas.microsoft.com/office/powerpoint/2010/main" val="16907557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2775964" y="962"/>
            <a:ext cx="4874516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l-GR" sz="2400" dirty="0" smtClean="0"/>
              <a:t>Διαχείριση εφαρμογής</a:t>
            </a:r>
            <a:endParaRPr lang="el-G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89562" y="1053912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Swagger UI</a:t>
            </a:r>
            <a:endParaRPr lang="el-GR" dirty="0">
              <a:latin typeface="Arial (Body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563" y="677992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Spring Actuator (info, health, version, uptime, logs, active beans, metrics </a:t>
            </a:r>
            <a:r>
              <a:rPr lang="el-GR" dirty="0" smtClean="0">
                <a:latin typeface="Arial (Body)"/>
              </a:rPr>
              <a:t>κ.α.</a:t>
            </a:r>
            <a:r>
              <a:rPr lang="en-US" dirty="0" smtClean="0">
                <a:latin typeface="Arial (Body)"/>
              </a:rPr>
              <a:t>)</a:t>
            </a:r>
            <a:endParaRPr lang="el-GR" dirty="0">
              <a:latin typeface="Arial (Body)"/>
            </a:endParaRPr>
          </a:p>
        </p:txBody>
      </p:sp>
      <p:pic>
        <p:nvPicPr>
          <p:cNvPr id="6" name="Picture 2" descr="https://raw.githubusercontent.com/SkourtsidisGiorgos/ntua-streaming-iot/main/doc/screenshots/swagger.png?token=GHSAT0AAAAAACARYHEHCP34Z7TL26CIT2TCZDWKV2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" y="1053912"/>
            <a:ext cx="7421880" cy="408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38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51"/>
          <p:cNvPicPr preferRelativeResize="0"/>
          <p:nvPr/>
        </p:nvPicPr>
        <p:blipFill rotWithShape="1">
          <a:blip r:embed="rId3">
            <a:alphaModFix/>
          </a:blip>
          <a:srcRect t="-7077" r="-2743"/>
          <a:stretch/>
        </p:blipFill>
        <p:spPr>
          <a:xfrm rot="10800000">
            <a:off x="6987649" y="338326"/>
            <a:ext cx="3631701" cy="550767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1"/>
          <p:cNvSpPr txBox="1">
            <a:spLocks noGrp="1"/>
          </p:cNvSpPr>
          <p:nvPr>
            <p:ph type="title"/>
          </p:nvPr>
        </p:nvSpPr>
        <p:spPr>
          <a:xfrm>
            <a:off x="2552100" y="1756875"/>
            <a:ext cx="58788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Monitoring</a:t>
            </a:r>
            <a:endParaRPr dirty="0"/>
          </a:p>
        </p:txBody>
      </p:sp>
      <p:sp>
        <p:nvSpPr>
          <p:cNvPr id="735" name="Google Shape;735;p51"/>
          <p:cNvSpPr txBox="1">
            <a:spLocks noGrp="1"/>
          </p:cNvSpPr>
          <p:nvPr>
            <p:ph type="subTitle" idx="1"/>
          </p:nvPr>
        </p:nvSpPr>
        <p:spPr>
          <a:xfrm>
            <a:off x="2552100" y="3386475"/>
            <a:ext cx="5878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l-GR" dirty="0" smtClean="0"/>
              <a:t>Παρακολούθηση απόδοσης</a:t>
            </a:r>
            <a:endParaRPr dirty="0"/>
          </a:p>
        </p:txBody>
      </p:sp>
      <p:sp>
        <p:nvSpPr>
          <p:cNvPr id="736" name="Google Shape;736;p51"/>
          <p:cNvSpPr txBox="1">
            <a:spLocks noGrp="1"/>
          </p:cNvSpPr>
          <p:nvPr>
            <p:ph type="title" idx="2"/>
          </p:nvPr>
        </p:nvSpPr>
        <p:spPr>
          <a:xfrm>
            <a:off x="713224" y="1960200"/>
            <a:ext cx="1838875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l-GR" dirty="0" smtClean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09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2842004" y="400195"/>
            <a:ext cx="2184670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Monitoring</a:t>
            </a:r>
            <a:endParaRPr lang="el-G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48925" y="149797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Στο </a:t>
            </a:r>
            <a:r>
              <a:rPr lang="el-GR" dirty="0">
                <a:latin typeface="Arial (Body)"/>
              </a:rPr>
              <a:t>σύστημα </a:t>
            </a:r>
            <a:r>
              <a:rPr lang="el-GR" dirty="0" smtClean="0">
                <a:latin typeface="Arial (Body)"/>
              </a:rPr>
              <a:t>επεξεργασίας επεξεργαστικοί πόροι, αποτύπωμα μνήμης, κίνηση δικτύου</a:t>
            </a:r>
            <a:endParaRPr lang="el-GR" dirty="0">
              <a:latin typeface="Arial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924" y="187389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Χρήση </a:t>
            </a:r>
            <a:r>
              <a:rPr lang="en-US" dirty="0" smtClean="0">
                <a:latin typeface="Arial (Body)"/>
              </a:rPr>
              <a:t>Prometheus, </a:t>
            </a:r>
            <a:r>
              <a:rPr lang="en-US" dirty="0" err="1" smtClean="0">
                <a:latin typeface="Arial (Body)"/>
              </a:rPr>
              <a:t>cAdvisor</a:t>
            </a:r>
            <a:r>
              <a:rPr lang="en-US" dirty="0" smtClean="0">
                <a:latin typeface="Arial (Body)"/>
              </a:rPr>
              <a:t>, Node Exporter, Loki, </a:t>
            </a:r>
            <a:r>
              <a:rPr lang="en-US" dirty="0" err="1" smtClean="0">
                <a:latin typeface="Arial (Body)"/>
              </a:rPr>
              <a:t>Grafana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948923" y="112205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Στο σύστημα που παράγει τις μετρήσεις παρακολουθούνται οι τιμές των δεδομένων</a:t>
            </a:r>
            <a:endParaRPr lang="el-GR" dirty="0">
              <a:latin typeface="Arial (Body)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8922" y="2271333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Spring Actuator </a:t>
            </a:r>
            <a:r>
              <a:rPr lang="el-GR" dirty="0" smtClean="0">
                <a:latin typeface="Arial (Body)"/>
              </a:rPr>
              <a:t>παράγει μετρήσεις</a:t>
            </a:r>
            <a:endParaRPr lang="el-GR" dirty="0"/>
          </a:p>
        </p:txBody>
      </p:sp>
      <p:sp>
        <p:nvSpPr>
          <p:cNvPr id="13" name="TextBox 12"/>
          <p:cNvSpPr txBox="1"/>
          <p:nvPr/>
        </p:nvSpPr>
        <p:spPr>
          <a:xfrm>
            <a:off x="948922" y="2715396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Χρήση </a:t>
            </a:r>
            <a:r>
              <a:rPr lang="en-US" dirty="0" smtClean="0">
                <a:latin typeface="Arial (Body)"/>
              </a:rPr>
              <a:t>monitoring </a:t>
            </a:r>
            <a:r>
              <a:rPr lang="el-GR" dirty="0" smtClean="0">
                <a:latin typeface="Arial (Body)"/>
              </a:rPr>
              <a:t>από το </a:t>
            </a:r>
            <a:r>
              <a:rPr lang="en-US" dirty="0" smtClean="0">
                <a:latin typeface="Arial (Body)"/>
              </a:rPr>
              <a:t>Confluent Kafka Control Center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818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2842004" y="400195"/>
            <a:ext cx="2184670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Monitoring</a:t>
            </a:r>
            <a:endParaRPr lang="el-G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48925" y="149797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Στο </a:t>
            </a:r>
            <a:r>
              <a:rPr lang="el-GR" dirty="0">
                <a:latin typeface="Arial (Body)"/>
              </a:rPr>
              <a:t>σύστημα </a:t>
            </a:r>
            <a:r>
              <a:rPr lang="el-GR" dirty="0" smtClean="0">
                <a:latin typeface="Arial (Body)"/>
              </a:rPr>
              <a:t>επεξεργασίας επεξεργαστικοί πόροι, αποτύπωμα μνήμης, κίνηση δικτύου</a:t>
            </a:r>
            <a:endParaRPr lang="el-GR" dirty="0">
              <a:latin typeface="Arial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924" y="187389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Χρήση </a:t>
            </a:r>
            <a:r>
              <a:rPr lang="en-US" dirty="0" smtClean="0">
                <a:latin typeface="Arial (Body)"/>
              </a:rPr>
              <a:t>Prometheus, </a:t>
            </a:r>
            <a:r>
              <a:rPr lang="en-US" dirty="0" err="1" smtClean="0">
                <a:latin typeface="Arial (Body)"/>
              </a:rPr>
              <a:t>cAdvisor</a:t>
            </a:r>
            <a:r>
              <a:rPr lang="en-US" dirty="0" smtClean="0">
                <a:latin typeface="Arial (Body)"/>
              </a:rPr>
              <a:t>, Node Exporter, Loki, </a:t>
            </a:r>
            <a:r>
              <a:rPr lang="en-US" dirty="0" err="1" smtClean="0">
                <a:latin typeface="Arial (Body)"/>
              </a:rPr>
              <a:t>Grafana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948923" y="112205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Στο σύστημα που παράγει τις μετρήσεις παρακολουθούνται οι τιμές των δεδομένων</a:t>
            </a:r>
            <a:endParaRPr lang="el-GR" dirty="0">
              <a:latin typeface="Arial (Body)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8922" y="2271333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Spring Actuator </a:t>
            </a:r>
            <a:r>
              <a:rPr lang="el-GR" dirty="0" smtClean="0">
                <a:latin typeface="Arial (Body)"/>
              </a:rPr>
              <a:t>παράγει μετρήσεις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0" y="0"/>
            <a:ext cx="9156576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raw.githubusercontent.com/SkourtsidisGiorgos/ntua-streaming-iot/main/doc/screenshots/docker_dashboard2_1.png?token=GHSAT0AAAAAACARYHEHKOKZGPBN2CPYBNRWZDWKO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9367"/>
            <a:ext cx="9144000" cy="54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757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raw.githubusercontent.com/SkourtsidisGiorgos/ntua-streaming-iot/main/doc/screenshots/docker_dashboard2_2.png?token=GHSAT0AAAAAACARYHEHELADVEF2XUELEBKEZDWKS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6137"/>
            <a:ext cx="9144000" cy="56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11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03774" y="-2492776"/>
            <a:ext cx="3169700" cy="43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 l="72596" t="28022" r="-6453" b="21449"/>
          <a:stretch/>
        </p:blipFill>
        <p:spPr>
          <a:xfrm rot="10800000" flipH="1">
            <a:off x="-9775" y="-29300"/>
            <a:ext cx="1003001" cy="21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1" dirty="0" smtClean="0">
                <a:latin typeface="Audiowide"/>
                <a:ea typeface="Audiowide"/>
                <a:cs typeface="Audiowide"/>
                <a:sym typeface="Audiowide"/>
              </a:rPr>
              <a:t>Στόχοι</a:t>
            </a:r>
            <a:endParaRPr b="1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 idx="2"/>
          </p:nvPr>
        </p:nvSpPr>
        <p:spPr>
          <a:xfrm>
            <a:off x="1572079" y="1443677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dirty="0" smtClean="0"/>
              <a:t>Προσαρμοστικότητα</a:t>
            </a:r>
            <a:endParaRPr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 idx="3"/>
          </p:nvPr>
        </p:nvSpPr>
        <p:spPr>
          <a:xfrm>
            <a:off x="5589299" y="1443675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dirty="0" smtClean="0"/>
              <a:t>Ανοχή σε σφάλματα</a:t>
            </a:r>
            <a:endParaRPr dirty="0"/>
          </a:p>
        </p:txBody>
      </p:sp>
      <p:sp>
        <p:nvSpPr>
          <p:cNvPr id="187" name="Google Shape;187;p32"/>
          <p:cNvSpPr txBox="1">
            <a:spLocks noGrp="1"/>
          </p:cNvSpPr>
          <p:nvPr>
            <p:ph type="subTitle" idx="1"/>
          </p:nvPr>
        </p:nvSpPr>
        <p:spPr>
          <a:xfrm>
            <a:off x="1572078" y="168707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dirty="0" smtClean="0"/>
              <a:t>Το σύστημα πρέπει να λειτουργεί για όλα τα σημαντικά βιομηχανικά πρωτόκολλα επικοινωνίας</a:t>
            </a:r>
            <a:endParaRPr dirty="0"/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4"/>
          </p:nvPr>
        </p:nvSpPr>
        <p:spPr>
          <a:xfrm>
            <a:off x="5589299" y="168707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Ανοχή σε καταστροφές υλικού ή άλλα σφάλματα</a:t>
            </a:r>
            <a:endParaRPr dirty="0"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5"/>
          </p:nvPr>
        </p:nvSpPr>
        <p:spPr>
          <a:xfrm>
            <a:off x="1572079" y="2587177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dirty="0" smtClean="0"/>
              <a:t>Όγκος δεδομένων</a:t>
            </a:r>
            <a:endParaRPr dirty="0"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7"/>
          </p:nvPr>
        </p:nvSpPr>
        <p:spPr>
          <a:xfrm>
            <a:off x="1572110" y="283057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dirty="0" smtClean="0"/>
              <a:t>Δυνατότητα επεξεργασίας και αποθήκευσης μεγάλου όγκου δεδομένων</a:t>
            </a:r>
            <a:endParaRPr dirty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9"/>
          </p:nvPr>
        </p:nvSpPr>
        <p:spPr>
          <a:xfrm>
            <a:off x="719992" y="1445443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13"/>
          </p:nvPr>
        </p:nvSpPr>
        <p:spPr>
          <a:xfrm>
            <a:off x="719992" y="258303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title" idx="14"/>
          </p:nvPr>
        </p:nvSpPr>
        <p:spPr>
          <a:xfrm>
            <a:off x="4737342" y="1443918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title" idx="6"/>
          </p:nvPr>
        </p:nvSpPr>
        <p:spPr>
          <a:xfrm>
            <a:off x="5589299" y="2587175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Παρακολούθηση</a:t>
            </a:r>
            <a:endParaRPr dirty="0"/>
          </a:p>
        </p:txBody>
      </p:sp>
      <p:sp>
        <p:nvSpPr>
          <p:cNvPr id="195" name="Google Shape;195;p32"/>
          <p:cNvSpPr txBox="1">
            <a:spLocks noGrp="1"/>
          </p:cNvSpPr>
          <p:nvPr>
            <p:ph type="subTitle" idx="8"/>
          </p:nvPr>
        </p:nvSpPr>
        <p:spPr>
          <a:xfrm>
            <a:off x="5589305" y="283057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Παρακολούθηση απόδοσης, αποστολή ειδοποιήσεων, ανάληψη δράσης για την αποφυγή καταστροφών</a:t>
            </a:r>
            <a:endParaRPr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15"/>
          </p:nvPr>
        </p:nvSpPr>
        <p:spPr>
          <a:xfrm>
            <a:off x="4737342" y="258303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16"/>
          </p:nvPr>
        </p:nvSpPr>
        <p:spPr>
          <a:xfrm>
            <a:off x="1572079" y="3682102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Ανομοιογενής πηγές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title" idx="17"/>
          </p:nvPr>
        </p:nvSpPr>
        <p:spPr>
          <a:xfrm>
            <a:off x="5589300" y="3682100"/>
            <a:ext cx="3021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Εξαγωγή πληροφορίας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ubTitle" idx="18"/>
          </p:nvPr>
        </p:nvSpPr>
        <p:spPr>
          <a:xfrm>
            <a:off x="1572110" y="392549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l-GR" dirty="0" smtClean="0"/>
              <a:t>Ε</a:t>
            </a:r>
            <a:r>
              <a:rPr lang="en-GB" dirty="0" smtClean="0"/>
              <a:t>π</a:t>
            </a:r>
            <a:r>
              <a:rPr lang="en-GB" dirty="0" err="1" smtClean="0"/>
              <a:t>εξεργ</a:t>
            </a:r>
            <a:r>
              <a:rPr lang="en-GB" dirty="0" smtClean="0"/>
              <a:t>ασία </a:t>
            </a:r>
            <a:r>
              <a:rPr lang="en-GB" dirty="0"/>
              <a:t>και αποθήκευση ανομοιογενών δεδομένων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9"/>
          </p:nvPr>
        </p:nvSpPr>
        <p:spPr>
          <a:xfrm>
            <a:off x="5589305" y="392550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Διαγράμματα, πίνακες σε ζωντανό χρόνο 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20"/>
          </p:nvPr>
        </p:nvSpPr>
        <p:spPr>
          <a:xfrm>
            <a:off x="719992" y="3670968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21"/>
          </p:nvPr>
        </p:nvSpPr>
        <p:spPr>
          <a:xfrm>
            <a:off x="4737342" y="3670968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266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6" grpId="0"/>
      <p:bldP spid="187" grpId="0" build="p"/>
      <p:bldP spid="188" grpId="0" build="p"/>
      <p:bldP spid="189" grpId="0"/>
      <p:bldP spid="190" grpId="0" build="p"/>
      <p:bldP spid="194" grpId="0"/>
      <p:bldP spid="195" grpId="0" build="p"/>
      <p:bldP spid="197" grpId="0"/>
      <p:bldP spid="198" grpId="0"/>
      <p:bldP spid="199" grpId="0" build="p"/>
      <p:bldP spid="20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2842004" y="400195"/>
            <a:ext cx="4976116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Monitoring: Kafka</a:t>
            </a:r>
            <a:endParaRPr lang="el-GR" sz="2400" dirty="0"/>
          </a:p>
        </p:txBody>
      </p:sp>
      <p:pic>
        <p:nvPicPr>
          <p:cNvPr id="1034" name="Picture 10" descr="https://raw.githubusercontent.com/SkourtsidisGiorgos/ntua-streaming-iot/main/doc/screenshots/monitoring_dashboard_kafka.png?token=GHSAT0AAAAAACARYHEG4UTZU4ELM2ZPST3GZDWKJ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" y="894140"/>
            <a:ext cx="7239000" cy="424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2842004" y="400195"/>
            <a:ext cx="4153156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Monitoring: Kafka</a:t>
            </a:r>
            <a:endParaRPr lang="el-GR" sz="2400" dirty="0"/>
          </a:p>
        </p:txBody>
      </p:sp>
      <p:pic>
        <p:nvPicPr>
          <p:cNvPr id="1026" name="Picture 2" descr="https://raw.githubusercontent.com/SkourtsidisGiorgos/ntua-streaming-iot/main/doc/screenshots/Screenshot%20from%202023-04-26%2008-52-30.png?token=GHSAT0AAAAAACARYHEH3UB2AHH35FGFZHS4ZDWIJ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994" y="967353"/>
            <a:ext cx="3905704" cy="39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aw.githubusercontent.com/SkourtsidisGiorgos/ntua-streaming-iot/main/doc/screenshots/cluster_kafka.png?token=GHSAT0AAAAAACARYHEH6F5CLO4YRVM6HH7SZDWKEE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967353"/>
            <a:ext cx="3048000" cy="39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raw.githubusercontent.com/SkourtsidisGiorgos/ntua-streaming-iot/main/doc/screenshots/Screenshot%20from%202023-04-26%2009-23-57.png?token=GHSAT0AAAAAACARYHEGIESMA6BT3LK4ACC2ZDWIPQ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119" y="3719304"/>
            <a:ext cx="1504439" cy="122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2853579" y="135348"/>
            <a:ext cx="2184670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Monitoring</a:t>
            </a:r>
            <a:endParaRPr lang="el-GR" sz="2400" dirty="0"/>
          </a:p>
        </p:txBody>
      </p:sp>
      <p:pic>
        <p:nvPicPr>
          <p:cNvPr id="4098" name="Picture 2" descr="https://raw.githubusercontent.com/SkourtsidisGiorgos/ntua-streaming-iot/main/doc/screenshots/Screenshot%20from%202023-04-26%2008-53-04.png?token=GHSAT0AAAAAACARYHEHSSZZ6GM3DI7AT6FMZDWIL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1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raw.githubusercontent.com/SkourtsidisGiorgos/ntua-streaming-iot/main/doc/screenshots/monitoring_messages_kafka.png?token=GHSAT0AAAAAACARYHEGMUVLDT6SBZBLBNLUZDWKL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5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ttps://raw.githubusercontent.com/SkourtsidisGiorgos/ntua-streaming-iot/main/doc/screenshots/Screenshot%20from%202023-04-26%2009-23-19.png?token=GHSAT0AAAAAACARYHEH2EZ4Z6YFHDSCIR6SZDWIO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7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raw.githubusercontent.com/SkourtsidisGiorgos/ntua-streaming-iot/main/doc/screenshots/Screenshot%20from%202023-05-10%2022-47-33.png?token=GHSAT0AAAAAACARYHEG2N4SD7ECWF3W7DWQZDWIUX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raw.githubusercontent.com/SkourtsidisGiorgos/ntua-streaming-iot/main/doc/screenshots/spboot-observability.png?token=GHSAT0AAAAAACARYHEHSPRR6CTEPRLS55CYZDWKL2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104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49"/>
          <p:cNvPicPr preferRelativeResize="0"/>
          <p:nvPr/>
        </p:nvPicPr>
        <p:blipFill rotWithShape="1">
          <a:blip r:embed="rId3">
            <a:alphaModFix/>
          </a:blip>
          <a:srcRect l="5430" r="43091" b="-371"/>
          <a:stretch/>
        </p:blipFill>
        <p:spPr>
          <a:xfrm rot="-5400000">
            <a:off x="7062977" y="-1034550"/>
            <a:ext cx="1067600" cy="31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9"/>
          <p:cNvPicPr preferRelativeResize="0"/>
          <p:nvPr/>
        </p:nvPicPr>
        <p:blipFill rotWithShape="1">
          <a:blip r:embed="rId4">
            <a:alphaModFix/>
          </a:blip>
          <a:srcRect t="27787" r="34696"/>
          <a:stretch/>
        </p:blipFill>
        <p:spPr>
          <a:xfrm rot="-5400000">
            <a:off x="-661236" y="647838"/>
            <a:ext cx="5036648" cy="3714176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9"/>
          <p:cNvSpPr txBox="1">
            <a:spLocks noGrp="1"/>
          </p:cNvSpPr>
          <p:nvPr>
            <p:ph type="title"/>
          </p:nvPr>
        </p:nvSpPr>
        <p:spPr>
          <a:xfrm>
            <a:off x="2880850" y="1421675"/>
            <a:ext cx="39366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Alerting</a:t>
            </a:r>
            <a:endParaRPr dirty="0"/>
          </a:p>
        </p:txBody>
      </p:sp>
      <p:sp>
        <p:nvSpPr>
          <p:cNvPr id="712" name="Google Shape;712;p49"/>
          <p:cNvSpPr txBox="1">
            <a:spLocks noGrp="1"/>
          </p:cNvSpPr>
          <p:nvPr>
            <p:ph type="subTitle" idx="1"/>
          </p:nvPr>
        </p:nvSpPr>
        <p:spPr>
          <a:xfrm>
            <a:off x="2880850" y="3047375"/>
            <a:ext cx="393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l-GR" dirty="0" smtClean="0"/>
              <a:t>Αποστολή ειδοποιήσεων</a:t>
            </a:r>
            <a:endParaRPr dirty="0"/>
          </a:p>
        </p:txBody>
      </p:sp>
      <p:sp>
        <p:nvSpPr>
          <p:cNvPr id="713" name="Google Shape;713;p49"/>
          <p:cNvSpPr txBox="1">
            <a:spLocks noGrp="1"/>
          </p:cNvSpPr>
          <p:nvPr>
            <p:ph type="title" idx="2"/>
          </p:nvPr>
        </p:nvSpPr>
        <p:spPr>
          <a:xfrm>
            <a:off x="6964975" y="1622975"/>
            <a:ext cx="14658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714" name="Google Shape;714;p49"/>
          <p:cNvPicPr preferRelativeResize="0"/>
          <p:nvPr/>
        </p:nvPicPr>
        <p:blipFill rotWithShape="1">
          <a:blip r:embed="rId5">
            <a:alphaModFix/>
          </a:blip>
          <a:srcRect l="8969" r="12209" b="31224"/>
          <a:stretch/>
        </p:blipFill>
        <p:spPr>
          <a:xfrm rot="3570681" flipH="1">
            <a:off x="5633392" y="2475291"/>
            <a:ext cx="4350590" cy="5692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15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2775964" y="962"/>
            <a:ext cx="2184670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Alerting</a:t>
            </a:r>
            <a:endParaRPr lang="el-G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89562" y="1053912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Κ</a:t>
            </a:r>
            <a:r>
              <a:rPr lang="en-US" dirty="0" err="1" smtClean="0">
                <a:latin typeface="Arial (Body)"/>
              </a:rPr>
              <a:t>afka</a:t>
            </a:r>
            <a:r>
              <a:rPr lang="en-US" dirty="0" smtClean="0">
                <a:latin typeface="Arial (Body)"/>
              </a:rPr>
              <a:t> Streams: </a:t>
            </a:r>
            <a:r>
              <a:rPr lang="el-GR" dirty="0" smtClean="0">
                <a:latin typeface="Arial (Body)"/>
              </a:rPr>
              <a:t>έλεγχος εισερχόμενων τιμών</a:t>
            </a:r>
            <a:endParaRPr lang="el-GR" dirty="0">
              <a:latin typeface="Arial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9562" y="1413967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Υψηλή τιμή: εμφάνιση </a:t>
            </a:r>
            <a:r>
              <a:rPr lang="en-US" dirty="0" smtClean="0">
                <a:latin typeface="Arial (Body)"/>
              </a:rPr>
              <a:t>warning </a:t>
            </a:r>
            <a:r>
              <a:rPr lang="el-GR" dirty="0" smtClean="0">
                <a:latin typeface="Arial (Body)"/>
              </a:rPr>
              <a:t>στα </a:t>
            </a:r>
            <a:r>
              <a:rPr lang="en-US" dirty="0" smtClean="0">
                <a:latin typeface="Arial (Body)"/>
              </a:rPr>
              <a:t>logs </a:t>
            </a:r>
            <a:r>
              <a:rPr lang="el-GR" dirty="0" smtClean="0">
                <a:latin typeface="Arial (Body)"/>
              </a:rPr>
              <a:t>και αποστολή </a:t>
            </a:r>
            <a:r>
              <a:rPr lang="en-US" dirty="0" smtClean="0">
                <a:latin typeface="Arial (Body)"/>
              </a:rPr>
              <a:t>e-mail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989563" y="677992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Alerts </a:t>
            </a:r>
            <a:r>
              <a:rPr lang="el-GR" dirty="0" smtClean="0">
                <a:latin typeface="Arial (Body)"/>
              </a:rPr>
              <a:t>μπορεί να προκύψουν</a:t>
            </a:r>
            <a:r>
              <a:rPr lang="en-US" dirty="0" smtClean="0">
                <a:latin typeface="Arial (Body)"/>
              </a:rPr>
              <a:t> </a:t>
            </a:r>
            <a:r>
              <a:rPr lang="el-GR" dirty="0" smtClean="0">
                <a:latin typeface="Arial (Body)"/>
              </a:rPr>
              <a:t>από διάφορα στάδια</a:t>
            </a:r>
            <a:endParaRPr lang="el-GR" dirty="0">
              <a:latin typeface="Arial (Body)"/>
            </a:endParaRPr>
          </a:p>
        </p:txBody>
      </p:sp>
      <p:pic>
        <p:nvPicPr>
          <p:cNvPr id="11" name="Picture 2" descr="https://raw.githubusercontent.com/SkourtsidisGiorgos/ntua-streaming-iot/main/doc/screenshots/Screenshot%20from%202023-05-04%2001-07-21.png?token=GHSAT0AAAAAACARYHEH776ATR4QKUBC5ENQZDWITP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2" y="2249815"/>
            <a:ext cx="7839478" cy="61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936865"/>
            <a:ext cx="7193280" cy="20516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6901" y="1735871"/>
            <a:ext cx="740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Y</a:t>
            </a:r>
            <a:r>
              <a:rPr lang="el-GR" dirty="0" err="1" smtClean="0">
                <a:latin typeface="Arial (Body)"/>
              </a:rPr>
              <a:t>περβολικά</a:t>
            </a:r>
            <a:r>
              <a:rPr lang="el-GR" dirty="0" smtClean="0">
                <a:latin typeface="Arial (Body)"/>
              </a:rPr>
              <a:t> υψηλή τιμή: εμφάνιση </a:t>
            </a:r>
            <a:r>
              <a:rPr lang="en-US" dirty="0" smtClean="0">
                <a:latin typeface="Arial (Body)"/>
              </a:rPr>
              <a:t>error </a:t>
            </a:r>
            <a:r>
              <a:rPr lang="el-GR" dirty="0" smtClean="0">
                <a:latin typeface="Arial (Body)"/>
              </a:rPr>
              <a:t>στα </a:t>
            </a:r>
            <a:r>
              <a:rPr lang="en-US" dirty="0" smtClean="0">
                <a:latin typeface="Arial (Body)"/>
              </a:rPr>
              <a:t>logs. </a:t>
            </a:r>
            <a:r>
              <a:rPr lang="el-GR" dirty="0" smtClean="0">
                <a:latin typeface="Arial (Body)"/>
              </a:rPr>
              <a:t>Αποστολή σήματος για απενεργοποίηση της συσκευής. Αποστολή </a:t>
            </a:r>
            <a:r>
              <a:rPr lang="en-US" dirty="0" smtClean="0">
                <a:latin typeface="Arial (Body)"/>
              </a:rPr>
              <a:t>e-mail </a:t>
            </a:r>
            <a:r>
              <a:rPr lang="el-GR" dirty="0" smtClean="0">
                <a:latin typeface="Arial (Body)"/>
              </a:rPr>
              <a:t>επιπέδου «</a:t>
            </a:r>
            <a:r>
              <a:rPr lang="en-US" dirty="0" smtClean="0">
                <a:latin typeface="Arial (Body)"/>
              </a:rPr>
              <a:t>CRITICAL</a:t>
            </a:r>
            <a:r>
              <a:rPr lang="el-GR" dirty="0" smtClean="0">
                <a:latin typeface="Arial (Body)"/>
              </a:rPr>
              <a:t>»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51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1716001" y="284168"/>
            <a:ext cx="4156479" cy="631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Alerting</a:t>
            </a:r>
            <a:r>
              <a:rPr lang="el-GR" sz="2400" dirty="0" smtClean="0"/>
              <a:t>: </a:t>
            </a:r>
            <a:r>
              <a:rPr lang="en-US" sz="2400" dirty="0" smtClean="0"/>
              <a:t>Influx DB</a:t>
            </a:r>
            <a:endParaRPr lang="el-GR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105036"/>
            <a:ext cx="4391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/>
              <a:t>   Αν δε λάβει τιμές για 90 δευτερόλεπτα, αποστέλλεται ειδοποίηση στην </a:t>
            </a:r>
            <a:r>
              <a:rPr lang="en-US" dirty="0" smtClean="0"/>
              <a:t>Spring Boot</a:t>
            </a:r>
            <a:r>
              <a:rPr lang="el-GR" dirty="0" smtClean="0"/>
              <a:t> εφαρμογή</a:t>
            </a:r>
            <a:endParaRPr lang="el-GR" dirty="0"/>
          </a:p>
        </p:txBody>
      </p:sp>
      <p:pic>
        <p:nvPicPr>
          <p:cNvPr id="5122" name="Picture 2" descr="https://raw.githubusercontent.com/SkourtsidisGiorgos/ntua-streaming-iot/main/doc/screenshots/Screenshot%20from%202023-04-26%2009-19-14.png?token=GHSAT0AAAAAACARYHEGYJZW6E2BI74LRH2GZDWIM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579" y="873204"/>
            <a:ext cx="4757231" cy="399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1907676"/>
            <a:ext cx="4391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Endpoint: </a:t>
            </a:r>
            <a:r>
              <a:rPr lang="en-US" dirty="0" smtClean="0">
                <a:solidFill>
                  <a:srgbClr val="A63E36"/>
                </a:solidFill>
              </a:rPr>
              <a:t>/streaming-</a:t>
            </a:r>
            <a:r>
              <a:rPr lang="en-US" dirty="0" err="1" smtClean="0">
                <a:solidFill>
                  <a:srgbClr val="A63E36"/>
                </a:solidFill>
              </a:rPr>
              <a:t>iot</a:t>
            </a:r>
            <a:r>
              <a:rPr lang="en-US" dirty="0" smtClean="0">
                <a:solidFill>
                  <a:srgbClr val="A63E36"/>
                </a:solidFill>
              </a:rPr>
              <a:t>/notification/${</a:t>
            </a:r>
            <a:r>
              <a:rPr lang="en-US" dirty="0" err="1" smtClean="0">
                <a:solidFill>
                  <a:schemeClr val="tx2"/>
                </a:solidFill>
              </a:rPr>
              <a:t>deviceId</a:t>
            </a:r>
            <a:r>
              <a:rPr lang="en-US" dirty="0" smtClean="0">
                <a:solidFill>
                  <a:srgbClr val="A63E36"/>
                </a:solidFill>
              </a:rPr>
              <a:t>}</a:t>
            </a:r>
            <a:endParaRPr lang="el-GR" dirty="0">
              <a:solidFill>
                <a:srgbClr val="A63E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305114"/>
            <a:ext cx="4391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>
                <a:solidFill>
                  <a:schemeClr val="tx1"/>
                </a:solidFill>
              </a:rPr>
              <a:t>Η εφαρμογή διαχειρίζεται την ειδοποίηση</a:t>
            </a:r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700006" scaled="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>
            <a:off x="0" y="2689625"/>
            <a:ext cx="9144000" cy="21717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714" y="1157475"/>
            <a:ext cx="34300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825" y="-402400"/>
            <a:ext cx="5650176" cy="37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121550" y="-1659013"/>
            <a:ext cx="3669550" cy="53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2226620" y="3308325"/>
            <a:ext cx="609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dirty="0" smtClean="0"/>
              <a:t>Βιομηχανικά πρωτόκολλα</a:t>
            </a:r>
            <a:endParaRPr dirty="0"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713225" y="3308325"/>
            <a:ext cx="1223100" cy="10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2775964" y="962"/>
            <a:ext cx="3076196" cy="677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Alerting</a:t>
            </a:r>
            <a:r>
              <a:rPr lang="el-GR" sz="2400" dirty="0" smtClean="0"/>
              <a:t>: </a:t>
            </a:r>
            <a:r>
              <a:rPr lang="en-US" sz="2400" dirty="0" smtClean="0"/>
              <a:t>Kafka</a:t>
            </a:r>
            <a:endParaRPr lang="el-G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89562" y="1053912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Arial (Body)"/>
              </a:rPr>
              <a:t>e-mail, </a:t>
            </a:r>
            <a:r>
              <a:rPr lang="en-US" dirty="0" err="1">
                <a:latin typeface="Arial (Body)"/>
              </a:rPr>
              <a:t>PagerDuty</a:t>
            </a:r>
            <a:r>
              <a:rPr lang="en-US" dirty="0">
                <a:latin typeface="Arial (Body)"/>
              </a:rPr>
              <a:t>, Slack channel, MS Teams channel κ.α.</a:t>
            </a:r>
            <a:endParaRPr lang="el-GR" dirty="0">
              <a:latin typeface="Arial (Body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563" y="677992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Μέσω </a:t>
            </a:r>
            <a:r>
              <a:rPr lang="en-US" smtClean="0">
                <a:latin typeface="Arial (Body)"/>
              </a:rPr>
              <a:t>Control Center</a:t>
            </a:r>
            <a:endParaRPr lang="el-GR" dirty="0">
              <a:latin typeface="Arial (Body)"/>
            </a:endParaRPr>
          </a:p>
        </p:txBody>
      </p:sp>
      <p:pic>
        <p:nvPicPr>
          <p:cNvPr id="16386" name="Picture 2" descr="https://raw.githubusercontent.com/SkourtsidisGiorgos/ntua-streaming-iot/main/doc/screenshots/kafka_noti3.png?token=GHSAT0AAAAAACARYHEHPGN5FHKWLL2G43R6ZDWLLH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77" y="1429832"/>
            <a:ext cx="4922723" cy="34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2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7"/>
          <p:cNvPicPr preferRelativeResize="0"/>
          <p:nvPr/>
        </p:nvPicPr>
        <p:blipFill rotWithShape="1">
          <a:blip r:embed="rId3">
            <a:alphaModFix/>
          </a:blip>
          <a:srcRect l="36773" r="12208" b="31224"/>
          <a:stretch/>
        </p:blipFill>
        <p:spPr>
          <a:xfrm rot="-5400009" flipH="1">
            <a:off x="4636501" y="-1530444"/>
            <a:ext cx="2983751" cy="603124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7"/>
          <p:cNvSpPr txBox="1">
            <a:spLocks noGrp="1"/>
          </p:cNvSpPr>
          <p:nvPr>
            <p:ph type="title"/>
          </p:nvPr>
        </p:nvSpPr>
        <p:spPr>
          <a:xfrm>
            <a:off x="959125" y="2837465"/>
            <a:ext cx="787179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Μελλοντικές </a:t>
            </a:r>
            <a:br>
              <a:rPr lang="el-GR" dirty="0" smtClean="0"/>
            </a:br>
            <a:r>
              <a:rPr lang="el-GR" dirty="0"/>
              <a:t> </a:t>
            </a:r>
            <a:r>
              <a:rPr lang="el-GR" dirty="0" smtClean="0"/>
              <a:t>        επεκτάσεις</a:t>
            </a:r>
            <a:endParaRPr dirty="0"/>
          </a:p>
        </p:txBody>
      </p:sp>
      <p:sp>
        <p:nvSpPr>
          <p:cNvPr id="675" name="Google Shape;675;p47"/>
          <p:cNvSpPr txBox="1">
            <a:spLocks noGrp="1"/>
          </p:cNvSpPr>
          <p:nvPr>
            <p:ph type="title" idx="2"/>
          </p:nvPr>
        </p:nvSpPr>
        <p:spPr>
          <a:xfrm>
            <a:off x="814723" y="1166550"/>
            <a:ext cx="2007989" cy="122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8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 r="42359" b="17803"/>
          <a:stretch/>
        </p:blipFill>
        <p:spPr>
          <a:xfrm rot="-5400000">
            <a:off x="6044574" y="-1132049"/>
            <a:ext cx="1977050" cy="422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4">
            <a:alphaModFix/>
          </a:blip>
          <a:srcRect t="60114" r="52317"/>
          <a:stretch/>
        </p:blipFill>
        <p:spPr>
          <a:xfrm rot="5400000">
            <a:off x="7052187" y="3051789"/>
            <a:ext cx="2685452" cy="14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Μελλοντικές επεκτάσεις</a:t>
            </a:r>
            <a:endParaRPr dirty="0"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022126" y="2639775"/>
            <a:ext cx="3393929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Γραφικό περιβάλλον</a:t>
            </a:r>
            <a:endParaRPr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4602911" y="2641645"/>
            <a:ext cx="3810338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Πρόβλεψη </a:t>
            </a:r>
            <a:r>
              <a:rPr lang="el-GR" dirty="0" err="1" smtClean="0"/>
              <a:t>χρονοσειρών</a:t>
            </a:r>
            <a:endParaRPr dirty="0"/>
          </a:p>
        </p:txBody>
      </p:sp>
      <p:sp>
        <p:nvSpPr>
          <p:cNvPr id="267" name="Google Shape;267;p36"/>
          <p:cNvSpPr txBox="1">
            <a:spLocks noGrp="1"/>
          </p:cNvSpPr>
          <p:nvPr>
            <p:ph type="subTitle" idx="1"/>
          </p:nvPr>
        </p:nvSpPr>
        <p:spPr>
          <a:xfrm>
            <a:off x="1022127" y="2957175"/>
            <a:ext cx="3168600" cy="109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Βελτίωση στο γραφικό περιβάλλον.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Αποθήκευση </a:t>
            </a:r>
            <a:r>
              <a:rPr lang="en-US" dirty="0" smtClean="0"/>
              <a:t>alerts</a:t>
            </a:r>
            <a:r>
              <a:rPr lang="el-GR" dirty="0" smtClean="0"/>
              <a:t>, προβολή σε ζωντανό χρόνο και ετεροχρονισμένα.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Προβολή χάρτη με αισθητήρες και ανάλυση ανά γεωγραφική περιοχή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subTitle" idx="4"/>
          </p:nvPr>
        </p:nvSpPr>
        <p:spPr>
          <a:xfrm>
            <a:off x="4953273" y="2957175"/>
            <a:ext cx="3168600" cy="109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l-GR" dirty="0" smtClean="0"/>
              <a:t>Εκπαίδευση μοντέλου και πρόβλεψη </a:t>
            </a:r>
            <a:r>
              <a:rPr lang="el-GR" dirty="0" err="1" smtClean="0"/>
              <a:t>χρονοσειρών</a:t>
            </a:r>
            <a:r>
              <a:rPr lang="el-GR" dirty="0" smtClean="0"/>
              <a:t> σε ζωντανό χρόνο. Περιοδική </a:t>
            </a:r>
            <a:r>
              <a:rPr lang="el-GR" dirty="0"/>
              <a:t>επανεκπαίδευση του μοντέλου ή </a:t>
            </a:r>
            <a:r>
              <a:rPr lang="el-GR" dirty="0" smtClean="0"/>
              <a:t>χρήση </a:t>
            </a:r>
            <a:r>
              <a:rPr lang="el-GR" dirty="0" err="1" smtClean="0"/>
              <a:t>online</a:t>
            </a:r>
            <a:r>
              <a:rPr lang="el-GR" dirty="0" smtClean="0"/>
              <a:t> </a:t>
            </a:r>
            <a:r>
              <a:rPr lang="el-GR" dirty="0"/>
              <a:t>μάθησης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36"/>
          <p:cNvSpPr txBox="1"/>
          <p:nvPr/>
        </p:nvSpPr>
        <p:spPr>
          <a:xfrm>
            <a:off x="6149667" y="1682255"/>
            <a:ext cx="775800" cy="7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B7252C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2218517" y="1682255"/>
            <a:ext cx="775800" cy="7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B7252C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 rotWithShape="1">
          <a:blip r:embed="rId5">
            <a:alphaModFix/>
          </a:blip>
          <a:srcRect r="63722"/>
          <a:stretch/>
        </p:blipFill>
        <p:spPr>
          <a:xfrm rot="-5611066" flipH="1">
            <a:off x="3268547" y="2060342"/>
            <a:ext cx="1399729" cy="5348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7656;p74"/>
          <p:cNvGrpSpPr/>
          <p:nvPr/>
        </p:nvGrpSpPr>
        <p:grpSpPr>
          <a:xfrm>
            <a:off x="2395453" y="1884699"/>
            <a:ext cx="421927" cy="370882"/>
            <a:chOff x="-3030525" y="3973150"/>
            <a:chExt cx="293025" cy="257575"/>
          </a:xfrm>
        </p:grpSpPr>
        <p:sp>
          <p:nvSpPr>
            <p:cNvPr id="17" name="Google Shape;7657;p74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Google Shape;7658;p74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9" name="Google Shape;5617;p70"/>
          <p:cNvSpPr/>
          <p:nvPr/>
        </p:nvSpPr>
        <p:spPr>
          <a:xfrm>
            <a:off x="6329089" y="1856223"/>
            <a:ext cx="409762" cy="454304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7"/>
          <p:cNvPicPr preferRelativeResize="0"/>
          <p:nvPr/>
        </p:nvPicPr>
        <p:blipFill rotWithShape="1">
          <a:blip r:embed="rId3">
            <a:alphaModFix/>
          </a:blip>
          <a:srcRect l="36773" r="12208" b="31224"/>
          <a:stretch/>
        </p:blipFill>
        <p:spPr>
          <a:xfrm rot="-5400009" flipH="1">
            <a:off x="7188010" y="-649706"/>
            <a:ext cx="1306280" cy="26056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84;p55"/>
          <p:cNvSpPr txBox="1">
            <a:spLocks/>
          </p:cNvSpPr>
          <p:nvPr/>
        </p:nvSpPr>
        <p:spPr>
          <a:xfrm>
            <a:off x="634854" y="310079"/>
            <a:ext cx="77175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diowide"/>
              <a:buNone/>
              <a:defRPr sz="5000" b="1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l-GR" sz="4400" dirty="0" smtClean="0"/>
              <a:t>Ευχαριστώ για </a:t>
            </a:r>
            <a:br>
              <a:rPr lang="el-GR" sz="4400" dirty="0" smtClean="0"/>
            </a:br>
            <a:r>
              <a:rPr lang="el-GR" sz="4400" dirty="0" smtClean="0"/>
              <a:t>το χρ</a:t>
            </a:r>
            <a:r>
              <a:rPr lang="el-GR" sz="4400" dirty="0"/>
              <a:t>ό</a:t>
            </a:r>
            <a:r>
              <a:rPr lang="el-GR" sz="4400" dirty="0" smtClean="0"/>
              <a:t>νο σας</a:t>
            </a:r>
            <a:endParaRPr lang="el-GR" sz="4400" dirty="0"/>
          </a:p>
        </p:txBody>
      </p:sp>
      <p:sp>
        <p:nvSpPr>
          <p:cNvPr id="11" name="Google Shape;781;p55"/>
          <p:cNvSpPr txBox="1">
            <a:spLocks noGrp="1"/>
          </p:cNvSpPr>
          <p:nvPr>
            <p:ph type="subTitle" idx="1"/>
          </p:nvPr>
        </p:nvSpPr>
        <p:spPr>
          <a:xfrm>
            <a:off x="2434072" y="1835494"/>
            <a:ext cx="4382700" cy="6716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Θα χαρώ να απαντήσω σε ερωτήσεις</a:t>
            </a:r>
            <a:endParaRPr dirty="0"/>
          </a:p>
        </p:txBody>
      </p:sp>
      <p:sp>
        <p:nvSpPr>
          <p:cNvPr id="14" name="Google Shape;781;p55"/>
          <p:cNvSpPr txBox="1">
            <a:spLocks/>
          </p:cNvSpPr>
          <p:nvPr/>
        </p:nvSpPr>
        <p:spPr>
          <a:xfrm>
            <a:off x="4916015" y="4390553"/>
            <a:ext cx="4382700" cy="67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sz="1400" dirty="0" smtClean="0"/>
              <a:t>Mail: </a:t>
            </a:r>
            <a:r>
              <a:rPr lang="en-US" sz="1400" dirty="0" smtClean="0">
                <a:hlinkClick r:id="rId4"/>
              </a:rPr>
              <a:t>giorgosskourtsidis@gmail.com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GitHub: https://github.com/SkourtsidisGiorgos</a:t>
            </a:r>
            <a:endParaRPr lang="el-GR" sz="1400" dirty="0"/>
          </a:p>
        </p:txBody>
      </p:sp>
      <p:grpSp>
        <p:nvGrpSpPr>
          <p:cNvPr id="15" name="Google Shape;6085;p71"/>
          <p:cNvGrpSpPr/>
          <p:nvPr/>
        </p:nvGrpSpPr>
        <p:grpSpPr>
          <a:xfrm>
            <a:off x="4767262" y="4545870"/>
            <a:ext cx="130355" cy="137469"/>
            <a:chOff x="-35839800" y="3561025"/>
            <a:chExt cx="291450" cy="291650"/>
          </a:xfrm>
        </p:grpSpPr>
        <p:sp>
          <p:nvSpPr>
            <p:cNvPr id="16" name="Google Shape;6086;p71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Google Shape;6087;p71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" name="Google Shape;6088;p71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Google Shape;6089;p71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6090;p71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Google Shape;6091;p71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6092;p71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58" y="4740503"/>
            <a:ext cx="194354" cy="1943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682" y="2540513"/>
            <a:ext cx="1865380" cy="12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Modbus</a:t>
            </a:r>
            <a:endParaRPr dirty="0"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4294967295"/>
          </p:nvPr>
        </p:nvSpPr>
        <p:spPr>
          <a:xfrm>
            <a:off x="720000" y="1203200"/>
            <a:ext cx="7704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l-GR" dirty="0" smtClean="0"/>
              <a:t>Το παλαιότερο </a:t>
            </a:r>
            <a:r>
              <a:rPr lang="el-GR" dirty="0"/>
              <a:t>και δημοφιλέστερο βιομηχανικό </a:t>
            </a:r>
            <a:r>
              <a:rPr lang="el-GR" dirty="0" smtClean="0"/>
              <a:t>πρωτόκολλο.</a:t>
            </a:r>
            <a:endParaRPr dirty="0"/>
          </a:p>
        </p:txBody>
      </p:sp>
      <p:graphicFrame>
        <p:nvGraphicFramePr>
          <p:cNvPr id="175" name="Google Shape;175;p31"/>
          <p:cNvGraphicFramePr/>
          <p:nvPr>
            <p:extLst>
              <p:ext uri="{D42A27DB-BD31-4B8C-83A1-F6EECF244321}">
                <p14:modId xmlns:p14="http://schemas.microsoft.com/office/powerpoint/2010/main" val="262453986"/>
              </p:ext>
            </p:extLst>
          </p:nvPr>
        </p:nvGraphicFramePr>
        <p:xfrm>
          <a:off x="720000" y="1672750"/>
          <a:ext cx="7704000" cy="2169150"/>
        </p:xfrm>
        <a:graphic>
          <a:graphicData uri="http://schemas.openxmlformats.org/drawingml/2006/table">
            <a:tbl>
              <a:tblPr>
                <a:noFill/>
                <a:tableStyleId>{DE4E6802-DCED-4236-87B6-75A6E45AF6A3}</a:tableStyleId>
              </a:tblPr>
              <a:tblGrid>
                <a:gridCol w="2606450"/>
                <a:gridCol w="5097550"/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5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Master</a:t>
                      </a:r>
                      <a:r>
                        <a:rPr lang="el-GR" sz="95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 </a:t>
                      </a:r>
                      <a:r>
                        <a:rPr lang="en-US" sz="95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/</a:t>
                      </a:r>
                      <a:r>
                        <a:rPr lang="el-GR" sz="95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 </a:t>
                      </a:r>
                      <a:r>
                        <a:rPr lang="en-US" sz="95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Slave</a:t>
                      </a:r>
                      <a:r>
                        <a:rPr lang="en-US" sz="950" baseline="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 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αρχιτεκτονική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 ExtraBold"/>
                        <a:cs typeface="Rubik ExtraBold"/>
                        <a:sym typeface="Rubik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l-GR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Ο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lang="en-US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master 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ρωτά, οι </a:t>
                      </a:r>
                      <a:r>
                        <a:rPr lang="en-US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slaves 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απαντούν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95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Αποθήκευση δεδομένων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 ExtraBold"/>
                        <a:cs typeface="Rubik ExtraBold"/>
                        <a:sym typeface="Rubik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l-GR" sz="950" dirty="0" err="1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Καταχωρητές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 (16-</a:t>
                      </a:r>
                      <a:r>
                        <a:rPr lang="en-US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bit)</a:t>
                      </a:r>
                      <a:r>
                        <a:rPr lang="el-GR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 και πηνία</a:t>
                      </a:r>
                      <a:r>
                        <a:rPr lang="en-US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 (1-bit)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Mo</a:t>
                      </a:r>
                      <a:r>
                        <a:rPr lang="el-GR" sz="950" dirty="0" err="1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ρφή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 μηνύματος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 ExtraBold"/>
                        <a:cs typeface="Rubik ExtraBold"/>
                        <a:sym typeface="Rubik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l-GR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Διεύθυνση </a:t>
                      </a:r>
                      <a:r>
                        <a:rPr lang="en-US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slave (</a:t>
                      </a:r>
                      <a:r>
                        <a:rPr lang="el-GR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ή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lang="en-US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broadcast)</a:t>
                      </a:r>
                      <a:r>
                        <a:rPr lang="el-GR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,  </a:t>
                      </a:r>
                      <a:r>
                        <a:rPr lang="en-US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function code, data, CRC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95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Έλεγχος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 λάθος μεταφοράς μηνύματος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 ExtraBold"/>
                        <a:cs typeface="Rubik ExtraBold"/>
                        <a:sym typeface="Rubik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l-GR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Με χρήση του πεδίου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lang="en-US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CRC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95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Τύποι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 δεδομένων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 ExtraBold"/>
                        <a:cs typeface="Rubik ExtraBold"/>
                        <a:sym typeface="Rubik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INT16, UINT16,</a:t>
                      </a:r>
                      <a:r>
                        <a:rPr lang="en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 INT32, UINT32, INT64, UINT64, Float32, ASCII, BITMAP, DATETIME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950" dirty="0" smtClean="0">
                          <a:solidFill>
                            <a:schemeClr val="dk1"/>
                          </a:solid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Εντολές από </a:t>
                      </a:r>
                      <a:r>
                        <a:rPr lang="en-US" sz="950" dirty="0" smtClean="0">
                          <a:solidFill>
                            <a:schemeClr val="dk1"/>
                          </a:solidFill>
                          <a:latin typeface="+mn-lt"/>
                          <a:ea typeface="Rubik ExtraBold"/>
                          <a:cs typeface="Rubik ExtraBold"/>
                          <a:sym typeface="Rubik ExtraBold"/>
                        </a:rPr>
                        <a:t>master 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 ExtraBold"/>
                        <a:cs typeface="Rubik ExtraBold"/>
                        <a:sym typeface="Rubik Extra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l-GR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Μέσω του </a:t>
                      </a:r>
                      <a:r>
                        <a:rPr lang="en-US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function code (</a:t>
                      </a:r>
                      <a:r>
                        <a:rPr lang="el-GR" sz="95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αναγνώσεις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 ή εγγραφές σε πηνία / </a:t>
                      </a:r>
                      <a:r>
                        <a:rPr lang="el-GR" sz="950" baseline="0" dirty="0" err="1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καταχωρητές</a:t>
                      </a:r>
                      <a:r>
                        <a:rPr lang="el-GR" sz="950" baseline="0" dirty="0" smtClean="0">
                          <a:solidFill>
                            <a:schemeClr val="dk1"/>
                          </a:solidFill>
                          <a:latin typeface="+mn-lt"/>
                          <a:ea typeface="Rubik"/>
                          <a:cs typeface="Rubik"/>
                          <a:sym typeface="Rubik"/>
                        </a:rPr>
                        <a:t>)</a:t>
                      </a:r>
                      <a:endParaRPr sz="950" dirty="0">
                        <a:solidFill>
                          <a:schemeClr val="dk1"/>
                        </a:solidFill>
                        <a:latin typeface="+mn-lt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31"/>
          <p:cNvSpPr txBox="1"/>
          <p:nvPr/>
        </p:nvSpPr>
        <p:spPr>
          <a:xfrm>
            <a:off x="713225" y="4011800"/>
            <a:ext cx="26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" sz="10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</a:t>
            </a:r>
            <a:r>
              <a:rPr lang="el-GR" sz="1000" dirty="0" err="1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κδόσεις</a:t>
            </a:r>
            <a:r>
              <a:rPr lang="el-GR" sz="10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του </a:t>
            </a:r>
            <a:r>
              <a:rPr lang="en-US" sz="10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Modbus</a:t>
            </a:r>
            <a:r>
              <a:rPr lang="en" sz="1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n" sz="1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Audiowide"/>
                <a:ea typeface="Audiowide"/>
                <a:cs typeface="Audiowide"/>
                <a:sym typeface="Audiowide"/>
              </a:rPr>
              <a:t>RTU </a:t>
            </a:r>
            <a:r>
              <a:rPr lang="en" sz="1100" b="1" dirty="0" smtClean="0">
                <a:solidFill>
                  <a:schemeClr val="dk1"/>
                </a:solidFill>
                <a:uFill>
                  <a:noFill/>
                </a:uFill>
                <a:latin typeface="Audiowide"/>
                <a:ea typeface="Audiowide"/>
                <a:cs typeface="Audiowide"/>
                <a:sym typeface="Audiowide"/>
              </a:rPr>
              <a:t>| ASCII </a:t>
            </a:r>
            <a:r>
              <a:rPr lang="en" sz="11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| </a:t>
            </a:r>
            <a:r>
              <a:rPr lang="en" sz="1100" b="1" dirty="0" smtClean="0">
                <a:solidFill>
                  <a:schemeClr val="dk1"/>
                </a:solidFill>
                <a:uFill>
                  <a:noFill/>
                </a:uFill>
                <a:latin typeface="Audiowide"/>
                <a:ea typeface="Audiowide"/>
                <a:cs typeface="Audiowide"/>
                <a:sym typeface="Audiowide"/>
              </a:rPr>
              <a:t>TCP</a:t>
            </a:r>
            <a:r>
              <a:rPr lang="en" sz="11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| PLUS</a:t>
            </a:r>
            <a:endParaRPr sz="11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3326525" y="4011775"/>
            <a:ext cx="510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l-GR" sz="10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Άλλα πρωτόκολλα</a:t>
            </a:r>
            <a:r>
              <a:rPr lang="en" sz="10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br>
              <a:rPr lang="en" sz="1000" dirty="0" smtClean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100" b="1" dirty="0" smtClean="0">
                <a:solidFill>
                  <a:schemeClr val="dk1"/>
                </a:solidFill>
                <a:uFill>
                  <a:noFill/>
                </a:uFill>
                <a:latin typeface="Audiowide"/>
                <a:ea typeface="Rubik"/>
                <a:cs typeface="Rubik"/>
                <a:sym typeface="Audiowide"/>
              </a:rPr>
              <a:t>PROFINET </a:t>
            </a:r>
            <a:r>
              <a:rPr lang="en" sz="11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| </a:t>
            </a:r>
            <a:r>
              <a:rPr lang="en" sz="1100" b="1" dirty="0" smtClean="0">
                <a:solidFill>
                  <a:schemeClr val="dk1"/>
                </a:solidFill>
                <a:uFill>
                  <a:noFill/>
                </a:uFill>
                <a:latin typeface="Audiowide"/>
                <a:ea typeface="Audiowide"/>
                <a:cs typeface="Audiowide"/>
                <a:sym typeface="Audiowide"/>
              </a:rPr>
              <a:t>OPC-UA </a:t>
            </a:r>
            <a:r>
              <a:rPr lang="en" sz="11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| </a:t>
            </a:r>
            <a:r>
              <a:rPr lang="en-US" sz="1100" b="1" dirty="0" err="1" smtClean="0">
                <a:solidFill>
                  <a:schemeClr val="dk1"/>
                </a:solidFill>
                <a:uFill>
                  <a:noFill/>
                </a:uFill>
                <a:latin typeface="Audiowide"/>
                <a:ea typeface="Audiowide"/>
                <a:cs typeface="Audiowide"/>
                <a:sym typeface="Audiowide"/>
              </a:rPr>
              <a:t>EtherNet</a:t>
            </a:r>
            <a:r>
              <a:rPr lang="en-US" sz="1100" b="1" dirty="0" smtClean="0">
                <a:solidFill>
                  <a:schemeClr val="dk1"/>
                </a:solidFill>
                <a:uFill>
                  <a:noFill/>
                </a:uFill>
                <a:latin typeface="Audiowide"/>
                <a:ea typeface="Audiowide"/>
                <a:cs typeface="Audiowide"/>
                <a:sym typeface="Audiowide"/>
              </a:rPr>
              <a:t>/IP </a:t>
            </a:r>
            <a:r>
              <a:rPr lang="en" sz="11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| </a:t>
            </a:r>
            <a:r>
              <a:rPr lang="en-US" sz="1100" b="1" dirty="0" err="1" smtClean="0">
                <a:solidFill>
                  <a:schemeClr val="dk1"/>
                </a:solidFill>
                <a:uFill>
                  <a:noFill/>
                </a:uFill>
                <a:latin typeface="Audiowide"/>
                <a:ea typeface="Audiowide"/>
                <a:cs typeface="Audiowide"/>
                <a:sym typeface="Audiowide"/>
              </a:rPr>
              <a:t>CANopen</a:t>
            </a:r>
            <a:r>
              <a:rPr lang="en-US" sz="1100" b="1" dirty="0" smtClean="0">
                <a:solidFill>
                  <a:schemeClr val="dk1"/>
                </a:solidFill>
                <a:uFill>
                  <a:noFill/>
                </a:u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en" sz="11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| </a:t>
            </a:r>
            <a:r>
              <a:rPr lang="en-US" sz="1100" b="1" dirty="0">
                <a:solidFill>
                  <a:schemeClr val="dk1"/>
                </a:solidFill>
                <a:uFill>
                  <a:noFill/>
                </a:uFill>
                <a:latin typeface="Audiowide"/>
                <a:ea typeface="Audiowide"/>
                <a:cs typeface="Audiowide"/>
                <a:sym typeface="Audiowide"/>
              </a:rPr>
              <a:t>S7 (Step7)</a:t>
            </a:r>
            <a:endParaRPr sz="11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4144218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03774" y="-2492776"/>
            <a:ext cx="3169700" cy="43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 l="72596" t="28022" r="-6453" b="21449"/>
          <a:stretch/>
        </p:blipFill>
        <p:spPr>
          <a:xfrm rot="10800000" flipH="1">
            <a:off x="-9775" y="-29300"/>
            <a:ext cx="1003001" cy="21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Apache PLC4X</a:t>
            </a:r>
            <a:endParaRPr b="1"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725" y="1706880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(Body)"/>
              </a:rPr>
              <a:t>Java </a:t>
            </a:r>
            <a:r>
              <a:rPr lang="el-GR" dirty="0" smtClean="0">
                <a:latin typeface="Arial (Body)"/>
              </a:rPr>
              <a:t>βιβλιοθήκη βιομηχανικής επικοινωνίας	</a:t>
            </a:r>
            <a:endParaRPr lang="el-GR" dirty="0">
              <a:latin typeface="Arial (Body)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1719" y="2045434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Ανοιχτού κώδικα</a:t>
            </a:r>
            <a:endParaRPr lang="el-GR" dirty="0">
              <a:latin typeface="Arial (Body)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1719" y="2415250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Ενιαίος τρόπος επικοινωνίας με όλα τα πρωτόκολλα</a:t>
            </a:r>
            <a:endParaRPr lang="el-GR" dirty="0">
              <a:latin typeface="Arial (Body)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1718" y="2803077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 smtClean="0">
                <a:latin typeface="Arial (Body)"/>
              </a:rPr>
              <a:t>Ενσωμάτωση με άλλα εργαλεία (</a:t>
            </a:r>
            <a:r>
              <a:rPr lang="en-US" dirty="0" err="1" smtClean="0">
                <a:latin typeface="Arial (Body)"/>
              </a:rPr>
              <a:t>NiFi</a:t>
            </a:r>
            <a:r>
              <a:rPr lang="en-US" dirty="0" smtClean="0">
                <a:latin typeface="Arial (Body)"/>
              </a:rPr>
              <a:t>, Calcite, Camel, Kafka</a:t>
            </a:r>
            <a:r>
              <a:rPr lang="el-GR" dirty="0">
                <a:latin typeface="Arial (Body)"/>
              </a:rPr>
              <a:t> </a:t>
            </a:r>
            <a:r>
              <a:rPr lang="el-GR" dirty="0" smtClean="0">
                <a:latin typeface="Arial (Body)"/>
              </a:rPr>
              <a:t>κ.α.)</a:t>
            </a:r>
            <a:endParaRPr lang="el-GR" dirty="0"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824913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>
            <a:off x="0" y="2689625"/>
            <a:ext cx="9144000" cy="21717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714" y="1157475"/>
            <a:ext cx="34300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825" y="-402400"/>
            <a:ext cx="5650176" cy="37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121550" y="-1659013"/>
            <a:ext cx="3669550" cy="53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2158040" y="3354575"/>
            <a:ext cx="609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Apache Kafka</a:t>
            </a:r>
            <a:endParaRPr dirty="0"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713224" y="3233075"/>
            <a:ext cx="1359415" cy="10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l-GR" dirty="0" smtClean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115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smtClean="0"/>
              <a:t>Χαρακτηριστικά</a:t>
            </a:r>
            <a:endParaRPr dirty="0"/>
          </a:p>
        </p:txBody>
      </p:sp>
      <p:sp>
        <p:nvSpPr>
          <p:cNvPr id="7" name="Google Shape;173;p31"/>
          <p:cNvSpPr txBox="1">
            <a:spLocks/>
          </p:cNvSpPr>
          <p:nvPr/>
        </p:nvSpPr>
        <p:spPr>
          <a:xfrm>
            <a:off x="720000" y="1171465"/>
            <a:ext cx="7704000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l-GR" sz="14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400" b="0" dirty="0" smtClean="0"/>
          </a:p>
          <a:p>
            <a:endParaRPr lang="el-GR" sz="1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720000" y="117146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Κατανεμημένο </a:t>
            </a:r>
            <a:r>
              <a:rPr lang="el-GR" dirty="0"/>
              <a:t>σύστημα ανταλλαγής μηνυμάτων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9994" y="1510019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Έργο ανοιχτού κώδικα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994" y="1879835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Μέθοδος δημοσίευσης </a:t>
            </a:r>
            <a:r>
              <a:rPr lang="el-GR" dirty="0"/>
              <a:t>– εγγραφής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9993" y="2267662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Κλιμακούμενο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993" y="2655489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Ανθεκτικό σε σφάλματα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9993" y="3067733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Επιτρέπει επεξεργασία σε ζωντανό χρόνο (χαμηλό </a:t>
            </a:r>
            <a:r>
              <a:rPr lang="en-US" dirty="0" smtClean="0"/>
              <a:t>latency)</a:t>
            </a:r>
            <a:endParaRPr lang="el-GR" dirty="0"/>
          </a:p>
        </p:txBody>
      </p:sp>
      <p:sp>
        <p:nvSpPr>
          <p:cNvPr id="25" name="TextBox 24"/>
          <p:cNvSpPr txBox="1"/>
          <p:nvPr/>
        </p:nvSpPr>
        <p:spPr>
          <a:xfrm>
            <a:off x="719993" y="3479977"/>
            <a:ext cx="7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Πλούσιο οικοσύστημ</a:t>
            </a:r>
            <a:r>
              <a:rPr lang="el-GR" dirty="0"/>
              <a:t>α</a:t>
            </a:r>
          </a:p>
        </p:txBody>
      </p:sp>
    </p:spTree>
    <p:extLst>
      <p:ext uri="{BB962C8B-B14F-4D97-AF65-F5344CB8AC3E}">
        <p14:creationId xmlns:p14="http://schemas.microsoft.com/office/powerpoint/2010/main" val="3780033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03774" y="-2492776"/>
            <a:ext cx="3169700" cy="43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 l="72596" t="28022" r="-6453" b="21449"/>
          <a:stretch/>
        </p:blipFill>
        <p:spPr>
          <a:xfrm rot="10800000" flipH="1">
            <a:off x="-9775" y="-29300"/>
            <a:ext cx="1003001" cy="21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Apache Kafka</a:t>
            </a:r>
            <a:endParaRPr b="1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050" name="Picture 2" descr="https://o.remove.bg/downloads/c6c9868a-355c-4de1-ac51-1e93544ec59c/Picture2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" y="1397414"/>
            <a:ext cx="4980853" cy="24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411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g Data Security Company Onboarding by Slidesgo">
  <a:themeElements>
    <a:clrScheme name="Simple Light">
      <a:dk1>
        <a:srgbClr val="021A4C"/>
      </a:dk1>
      <a:lt1>
        <a:srgbClr val="FFFFFF"/>
      </a:lt1>
      <a:dk2>
        <a:srgbClr val="B7252C"/>
      </a:dk2>
      <a:lt2>
        <a:srgbClr val="512CAF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807</Words>
  <Application>Microsoft Office PowerPoint</Application>
  <PresentationFormat>On-screen Show (16:9)</PresentationFormat>
  <Paragraphs>163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Bebas Neue</vt:lpstr>
      <vt:lpstr>Rubik</vt:lpstr>
      <vt:lpstr>Rubik ExtraBold</vt:lpstr>
      <vt:lpstr>Arial (Body)</vt:lpstr>
      <vt:lpstr>Roboto Condensed Light</vt:lpstr>
      <vt:lpstr>Calibri</vt:lpstr>
      <vt:lpstr>Inter Black</vt:lpstr>
      <vt:lpstr>Open Sans</vt:lpstr>
      <vt:lpstr>Times New Roman</vt:lpstr>
      <vt:lpstr>Arial</vt:lpstr>
      <vt:lpstr>Audiowide</vt:lpstr>
      <vt:lpstr>Big Data Security Company Onboarding by Slidesgo</vt:lpstr>
      <vt:lpstr>ΔΗΜΙΟΥΡΓΙΑ ΚΑΤΑΝΕΜΗΜΕΝΟΥ-ΕΝΟΠΟΙΗΜΕΝΟΥ  ΣΥΣΤΗΜΑΤΟΣ ΕΠΕΞΕΡΓΑΣΙΑΣ ΔΕΔΟΜΕΝΩΝ ΑΠΟ ΒΙΟΜΗΧΑΝΙΚΑ ΠΡΩΤΟΚΟΛΛΑ  Διπλωματική εργασία</vt:lpstr>
      <vt:lpstr>Περιγραφή του θέματος</vt:lpstr>
      <vt:lpstr>Στόχοι</vt:lpstr>
      <vt:lpstr>Βιομηχανικά πρωτόκολλα</vt:lpstr>
      <vt:lpstr>Modbus</vt:lpstr>
      <vt:lpstr>Apache PLC4X</vt:lpstr>
      <vt:lpstr>Apache Kafka</vt:lpstr>
      <vt:lpstr>Χαρακτηριστικά</vt:lpstr>
      <vt:lpstr>Apache Kafka</vt:lpstr>
      <vt:lpstr>Μελέτη περίπτωσης</vt:lpstr>
      <vt:lpstr>Περιορισμοί</vt:lpstr>
      <vt:lpstr>Καθορισμός πλαισίου</vt:lpstr>
      <vt:lpstr>PowerPoint Presentation</vt:lpstr>
      <vt:lpstr>Ροή των δεδομένων</vt:lpstr>
      <vt:lpstr>Προσομοίωση δεδομένων</vt:lpstr>
      <vt:lpstr>Προσομοίωση δεδομένων</vt:lpstr>
      <vt:lpstr>Plc4x Modbus Client – Kafka Producer</vt:lpstr>
      <vt:lpstr>Χρήση Spring Boot</vt:lpstr>
      <vt:lpstr>Kafka Streams</vt:lpstr>
      <vt:lpstr>Oπτικοποίηση της επεξεργασίας</vt:lpstr>
      <vt:lpstr>PowerPoint Presentation</vt:lpstr>
      <vt:lpstr>PowerPoint Presentation</vt:lpstr>
      <vt:lpstr>PowerPoint Presentation</vt:lpstr>
      <vt:lpstr>Διαχείριση εφαρμογής</vt:lpstr>
      <vt:lpstr>Monitoring</vt:lpstr>
      <vt:lpstr>Monitoring</vt:lpstr>
      <vt:lpstr>Monitoring</vt:lpstr>
      <vt:lpstr>PowerPoint Presentation</vt:lpstr>
      <vt:lpstr>PowerPoint Presentation</vt:lpstr>
      <vt:lpstr>Monitoring: Kafka</vt:lpstr>
      <vt:lpstr>Monitoring: Kafka</vt:lpstr>
      <vt:lpstr>Monitoring</vt:lpstr>
      <vt:lpstr>PowerPoint Presentation</vt:lpstr>
      <vt:lpstr>PowerPoint Presentation</vt:lpstr>
      <vt:lpstr>PowerPoint Presentation</vt:lpstr>
      <vt:lpstr>PowerPoint Presentation</vt:lpstr>
      <vt:lpstr>Alerting</vt:lpstr>
      <vt:lpstr>Alerting</vt:lpstr>
      <vt:lpstr>Alerting: Influx DB</vt:lpstr>
      <vt:lpstr>Alerting: Kafka</vt:lpstr>
      <vt:lpstr>Μελλοντικές           επεκτάσεις</vt:lpstr>
      <vt:lpstr>Μελλοντικές επεκτάσεις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 OF CONTENTS</dc:title>
  <dc:creator>Skourtsidis Georgios</dc:creator>
  <cp:lastModifiedBy>Skourtsidis Georgios</cp:lastModifiedBy>
  <cp:revision>141</cp:revision>
  <dcterms:modified xsi:type="dcterms:W3CDTF">2023-06-22T17:00:28Z</dcterms:modified>
</cp:coreProperties>
</file>